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86" r:id="rId1"/>
    <p:sldMasterId id="2147483686" r:id="rId2"/>
    <p:sldMasterId id="2147483706" r:id="rId3"/>
    <p:sldMasterId id="2147483712" r:id="rId4"/>
    <p:sldMasterId id="2147483724" r:id="rId5"/>
  </p:sldMasterIdLst>
  <p:notesMasterIdLst>
    <p:notesMasterId r:id="rId12"/>
  </p:notesMasterIdLst>
  <p:handoutMasterIdLst>
    <p:handoutMasterId r:id="rId13"/>
  </p:handoutMasterIdLst>
  <p:sldIdLst>
    <p:sldId id="256" r:id="rId6"/>
    <p:sldId id="260" r:id="rId7"/>
    <p:sldId id="274" r:id="rId8"/>
    <p:sldId id="275" r:id="rId9"/>
    <p:sldId id="276" r:id="rId10"/>
    <p:sldId id="27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078"/>
    <a:srgbClr val="85A0A9"/>
    <a:srgbClr val="8C5896"/>
    <a:srgbClr val="7C6560"/>
    <a:srgbClr val="29282D"/>
    <a:srgbClr val="E288B6"/>
    <a:srgbClr val="B38F6A"/>
    <a:srgbClr val="6667AB"/>
    <a:srgbClr val="BBBBBB"/>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71EF6-74E7-C2D2-9BA3-8948559E5802}" v="154" dt="2023-03-29T00:15:57.063"/>
    <p1510:client id="{3D1D178D-489F-4E4B-A64F-C7ECA8309F59}" v="37" dt="2022-11-10T03:25:43.235"/>
    <p1510:client id="{5B8CED4E-AA37-A0ED-32C0-95CD75046747}" v="5" dt="2023-03-28T00:51:09.732"/>
    <p1510:client id="{6067BB00-15C2-D311-5FB4-C76EFDFEFF40}" v="111" dt="2023-03-25T02:57:34.587"/>
    <p1510:client id="{9D1836CF-FF16-FBDD-F0FD-352FE883DC63}" v="762" dt="2023-03-25T02:43:33.1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varScale="1">
        <p:scale>
          <a:sx n="104" d="100"/>
          <a:sy n="104" d="100"/>
        </p:scale>
        <p:origin x="896" y="19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5.xml"/><Relationship Id="rId19"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B90044-C46F-43F4-AFA5-359020D7BD37}" type="doc">
      <dgm:prSet loTypeId="urn:microsoft.com/office/officeart/2005/8/layout/default" loCatId="list" qsTypeId="urn:microsoft.com/office/officeart/2005/8/quickstyle/3d3" qsCatId="3D" csTypeId="urn:microsoft.com/office/officeart/2005/8/colors/accent0_1" csCatId="mainScheme" phldr="1"/>
      <dgm:spPr/>
      <dgm:t>
        <a:bodyPr/>
        <a:lstStyle/>
        <a:p>
          <a:endParaRPr lang="en-US"/>
        </a:p>
      </dgm:t>
    </dgm:pt>
    <dgm:pt modelId="{5DF76F8B-3F18-4298-9254-30A94EF4E004}">
      <dgm:prSet/>
      <dgm:spPr/>
      <dgm:t>
        <a:bodyPr/>
        <a:lstStyle/>
        <a:p>
          <a:pPr rtl="0"/>
          <a:r>
            <a:rPr lang="en-US" u="sng" baseline="0" dirty="0"/>
            <a:t>Strengths</a:t>
          </a:r>
          <a:r>
            <a:rPr lang="en-US" baseline="0" dirty="0"/>
            <a:t>:</a:t>
          </a:r>
          <a:r>
            <a:rPr lang="en-US" baseline="0" dirty="0">
              <a:latin typeface="Calibri Light" panose="020F0302020204030204"/>
            </a:rPr>
            <a:t> </a:t>
          </a:r>
          <a:r>
            <a:rPr lang="en-US" baseline="0" dirty="0"/>
            <a:t>Extensive security hardware and software from having a history of government / military contracts and an experienced security team.</a:t>
          </a:r>
          <a:endParaRPr lang="en-US" baseline="0" dirty="0">
            <a:latin typeface="Calibri Light" panose="020F0302020204030204"/>
          </a:endParaRPr>
        </a:p>
      </dgm:t>
    </dgm:pt>
    <dgm:pt modelId="{2FC368CF-4E6D-475F-960F-A6274541ACD1}" type="parTrans" cxnId="{CAF4A980-A75D-4BCC-8375-5E43E2459865}">
      <dgm:prSet/>
      <dgm:spPr/>
      <dgm:t>
        <a:bodyPr/>
        <a:lstStyle/>
        <a:p>
          <a:endParaRPr lang="en-US"/>
        </a:p>
      </dgm:t>
    </dgm:pt>
    <dgm:pt modelId="{AC65AF43-A2B8-478C-99E1-A1983052FAFC}" type="sibTrans" cxnId="{CAF4A980-A75D-4BCC-8375-5E43E2459865}">
      <dgm:prSet/>
      <dgm:spPr/>
      <dgm:t>
        <a:bodyPr/>
        <a:lstStyle/>
        <a:p>
          <a:endParaRPr lang="en-US"/>
        </a:p>
      </dgm:t>
    </dgm:pt>
    <dgm:pt modelId="{6588882B-85FC-448D-971F-C1A16C90BF5D}">
      <dgm:prSet/>
      <dgm:spPr/>
      <dgm:t>
        <a:bodyPr/>
        <a:lstStyle/>
        <a:p>
          <a:r>
            <a:rPr lang="en-US" u="sng" baseline="0" dirty="0"/>
            <a:t>Weaknesses</a:t>
          </a:r>
          <a:r>
            <a:rPr lang="en-US" baseline="0" dirty="0"/>
            <a:t>: Employee awareness, training, and slow turn around implementing updates after identification of evolving threats.</a:t>
          </a:r>
          <a:endParaRPr lang="en-US" dirty="0"/>
        </a:p>
      </dgm:t>
    </dgm:pt>
    <dgm:pt modelId="{81E3160D-F18B-41BA-838B-6C40B257E6CC}" type="parTrans" cxnId="{2A83DCC7-030D-4012-A3FA-EE660CFE4427}">
      <dgm:prSet/>
      <dgm:spPr/>
      <dgm:t>
        <a:bodyPr/>
        <a:lstStyle/>
        <a:p>
          <a:endParaRPr lang="en-US"/>
        </a:p>
      </dgm:t>
    </dgm:pt>
    <dgm:pt modelId="{E41F6A04-4228-44B3-8F43-976E9B446ABA}" type="sibTrans" cxnId="{2A83DCC7-030D-4012-A3FA-EE660CFE4427}">
      <dgm:prSet/>
      <dgm:spPr/>
      <dgm:t>
        <a:bodyPr/>
        <a:lstStyle/>
        <a:p>
          <a:endParaRPr lang="en-US"/>
        </a:p>
      </dgm:t>
    </dgm:pt>
    <dgm:pt modelId="{A4EEA9E6-5AA6-4169-8594-C91F370A6AFA}">
      <dgm:prSet/>
      <dgm:spPr/>
      <dgm:t>
        <a:bodyPr/>
        <a:lstStyle/>
        <a:p>
          <a:r>
            <a:rPr lang="en-US" u="sng" baseline="0" dirty="0"/>
            <a:t>Opportunities</a:t>
          </a:r>
          <a:r>
            <a:rPr lang="en-US" baseline="0" dirty="0"/>
            <a:t>: Potential to grow in the areas of Artificial Intelligence, Machine Learning, and Blockchain.</a:t>
          </a:r>
          <a:endParaRPr lang="en-US" dirty="0"/>
        </a:p>
      </dgm:t>
    </dgm:pt>
    <dgm:pt modelId="{42A17ECC-5563-4806-931B-4A7CABB885EB}" type="parTrans" cxnId="{1CAE1E5F-338E-4501-8E91-D033431FDB39}">
      <dgm:prSet/>
      <dgm:spPr/>
      <dgm:t>
        <a:bodyPr/>
        <a:lstStyle/>
        <a:p>
          <a:endParaRPr lang="en-US"/>
        </a:p>
      </dgm:t>
    </dgm:pt>
    <dgm:pt modelId="{4FDAE8F8-6BED-494E-B02E-C1EEA85A4335}" type="sibTrans" cxnId="{1CAE1E5F-338E-4501-8E91-D033431FDB39}">
      <dgm:prSet/>
      <dgm:spPr/>
      <dgm:t>
        <a:bodyPr/>
        <a:lstStyle/>
        <a:p>
          <a:endParaRPr lang="en-US"/>
        </a:p>
      </dgm:t>
    </dgm:pt>
    <dgm:pt modelId="{89FE32B6-8D5F-4F75-81B6-D7932BB1E246}">
      <dgm:prSet/>
      <dgm:spPr/>
      <dgm:t>
        <a:bodyPr/>
        <a:lstStyle/>
        <a:p>
          <a:r>
            <a:rPr lang="en-US" u="sng" baseline="0" dirty="0"/>
            <a:t>Threats</a:t>
          </a:r>
          <a:r>
            <a:rPr lang="en-US" baseline="0" dirty="0"/>
            <a:t>: Staying up to date with regulatory requirements and defending against a growing sophistication of cyberattacks.</a:t>
          </a:r>
          <a:endParaRPr lang="en-US" dirty="0"/>
        </a:p>
      </dgm:t>
    </dgm:pt>
    <dgm:pt modelId="{DD2FE9F0-FD91-4B6F-BC65-6C6F4E6EC9CF}" type="parTrans" cxnId="{1C0D2378-892F-4B30-A0F8-BF07537CD159}">
      <dgm:prSet/>
      <dgm:spPr/>
      <dgm:t>
        <a:bodyPr/>
        <a:lstStyle/>
        <a:p>
          <a:endParaRPr lang="en-US"/>
        </a:p>
      </dgm:t>
    </dgm:pt>
    <dgm:pt modelId="{D3D94B9F-BBE0-4D4B-A2E4-802457D5D0D2}" type="sibTrans" cxnId="{1C0D2378-892F-4B30-A0F8-BF07537CD159}">
      <dgm:prSet/>
      <dgm:spPr/>
      <dgm:t>
        <a:bodyPr/>
        <a:lstStyle/>
        <a:p>
          <a:endParaRPr lang="en-US"/>
        </a:p>
      </dgm:t>
    </dgm:pt>
    <dgm:pt modelId="{28FE9AD2-FD7D-44BF-A0D8-5482CD72285A}" type="pres">
      <dgm:prSet presAssocID="{96B90044-C46F-43F4-AFA5-359020D7BD37}" presName="diagram" presStyleCnt="0">
        <dgm:presLayoutVars>
          <dgm:dir/>
          <dgm:resizeHandles val="exact"/>
        </dgm:presLayoutVars>
      </dgm:prSet>
      <dgm:spPr/>
    </dgm:pt>
    <dgm:pt modelId="{2EEDB3DF-09EA-4AC0-8D66-EE61B0CE44D8}" type="pres">
      <dgm:prSet presAssocID="{5DF76F8B-3F18-4298-9254-30A94EF4E004}" presName="node" presStyleLbl="node1" presStyleIdx="0" presStyleCnt="4">
        <dgm:presLayoutVars>
          <dgm:bulletEnabled val="1"/>
        </dgm:presLayoutVars>
      </dgm:prSet>
      <dgm:spPr/>
    </dgm:pt>
    <dgm:pt modelId="{558DF2B0-9190-447C-A2FC-5253BDBAFB9A}" type="pres">
      <dgm:prSet presAssocID="{AC65AF43-A2B8-478C-99E1-A1983052FAFC}" presName="sibTrans" presStyleCnt="0"/>
      <dgm:spPr/>
    </dgm:pt>
    <dgm:pt modelId="{96604952-1A84-4538-99B5-F25FC175D2C6}" type="pres">
      <dgm:prSet presAssocID="{6588882B-85FC-448D-971F-C1A16C90BF5D}" presName="node" presStyleLbl="node1" presStyleIdx="1" presStyleCnt="4">
        <dgm:presLayoutVars>
          <dgm:bulletEnabled val="1"/>
        </dgm:presLayoutVars>
      </dgm:prSet>
      <dgm:spPr/>
    </dgm:pt>
    <dgm:pt modelId="{0230FF34-C42E-4DF2-A499-55A0DB31A2A2}" type="pres">
      <dgm:prSet presAssocID="{E41F6A04-4228-44B3-8F43-976E9B446ABA}" presName="sibTrans" presStyleCnt="0"/>
      <dgm:spPr/>
    </dgm:pt>
    <dgm:pt modelId="{8122585B-19E9-4B2B-ACEA-DE997629D88E}" type="pres">
      <dgm:prSet presAssocID="{A4EEA9E6-5AA6-4169-8594-C91F370A6AFA}" presName="node" presStyleLbl="node1" presStyleIdx="2" presStyleCnt="4">
        <dgm:presLayoutVars>
          <dgm:bulletEnabled val="1"/>
        </dgm:presLayoutVars>
      </dgm:prSet>
      <dgm:spPr/>
    </dgm:pt>
    <dgm:pt modelId="{E9B2D9CF-94CB-4FC8-9C55-4FBF9FE96FBD}" type="pres">
      <dgm:prSet presAssocID="{4FDAE8F8-6BED-494E-B02E-C1EEA85A4335}" presName="sibTrans" presStyleCnt="0"/>
      <dgm:spPr/>
    </dgm:pt>
    <dgm:pt modelId="{07170329-3477-4800-99E1-86F48EFA2BFD}" type="pres">
      <dgm:prSet presAssocID="{89FE32B6-8D5F-4F75-81B6-D7932BB1E246}" presName="node" presStyleLbl="node1" presStyleIdx="3" presStyleCnt="4">
        <dgm:presLayoutVars>
          <dgm:bulletEnabled val="1"/>
        </dgm:presLayoutVars>
      </dgm:prSet>
      <dgm:spPr/>
    </dgm:pt>
  </dgm:ptLst>
  <dgm:cxnLst>
    <dgm:cxn modelId="{0AF49906-F46E-4A23-B124-51C47080D184}" type="presOf" srcId="{5DF76F8B-3F18-4298-9254-30A94EF4E004}" destId="{2EEDB3DF-09EA-4AC0-8D66-EE61B0CE44D8}" srcOrd="0" destOrd="0" presId="urn:microsoft.com/office/officeart/2005/8/layout/default"/>
    <dgm:cxn modelId="{6A2A2515-5030-47CA-9E58-5CC7103FDFA7}" type="presOf" srcId="{A4EEA9E6-5AA6-4169-8594-C91F370A6AFA}" destId="{8122585B-19E9-4B2B-ACEA-DE997629D88E}" srcOrd="0" destOrd="0" presId="urn:microsoft.com/office/officeart/2005/8/layout/default"/>
    <dgm:cxn modelId="{77DF7533-F8F0-4790-BAFC-22CBF1380C29}" type="presOf" srcId="{96B90044-C46F-43F4-AFA5-359020D7BD37}" destId="{28FE9AD2-FD7D-44BF-A0D8-5482CD72285A}" srcOrd="0" destOrd="0" presId="urn:microsoft.com/office/officeart/2005/8/layout/default"/>
    <dgm:cxn modelId="{1CAE1E5F-338E-4501-8E91-D033431FDB39}" srcId="{96B90044-C46F-43F4-AFA5-359020D7BD37}" destId="{A4EEA9E6-5AA6-4169-8594-C91F370A6AFA}" srcOrd="2" destOrd="0" parTransId="{42A17ECC-5563-4806-931B-4A7CABB885EB}" sibTransId="{4FDAE8F8-6BED-494E-B02E-C1EEA85A4335}"/>
    <dgm:cxn modelId="{1C0D2378-892F-4B30-A0F8-BF07537CD159}" srcId="{96B90044-C46F-43F4-AFA5-359020D7BD37}" destId="{89FE32B6-8D5F-4F75-81B6-D7932BB1E246}" srcOrd="3" destOrd="0" parTransId="{DD2FE9F0-FD91-4B6F-BC65-6C6F4E6EC9CF}" sibTransId="{D3D94B9F-BBE0-4D4B-A2E4-802457D5D0D2}"/>
    <dgm:cxn modelId="{CAF4A980-A75D-4BCC-8375-5E43E2459865}" srcId="{96B90044-C46F-43F4-AFA5-359020D7BD37}" destId="{5DF76F8B-3F18-4298-9254-30A94EF4E004}" srcOrd="0" destOrd="0" parTransId="{2FC368CF-4E6D-475F-960F-A6274541ACD1}" sibTransId="{AC65AF43-A2B8-478C-99E1-A1983052FAFC}"/>
    <dgm:cxn modelId="{35A1AC89-C6A3-473B-9C6E-0D310FA11BBE}" type="presOf" srcId="{6588882B-85FC-448D-971F-C1A16C90BF5D}" destId="{96604952-1A84-4538-99B5-F25FC175D2C6}" srcOrd="0" destOrd="0" presId="urn:microsoft.com/office/officeart/2005/8/layout/default"/>
    <dgm:cxn modelId="{2A83DCC7-030D-4012-A3FA-EE660CFE4427}" srcId="{96B90044-C46F-43F4-AFA5-359020D7BD37}" destId="{6588882B-85FC-448D-971F-C1A16C90BF5D}" srcOrd="1" destOrd="0" parTransId="{81E3160D-F18B-41BA-838B-6C40B257E6CC}" sibTransId="{E41F6A04-4228-44B3-8F43-976E9B446ABA}"/>
    <dgm:cxn modelId="{95C6F6D2-DD4F-4C3A-8EE9-A7D68223AC6D}" type="presOf" srcId="{89FE32B6-8D5F-4F75-81B6-D7932BB1E246}" destId="{07170329-3477-4800-99E1-86F48EFA2BFD}" srcOrd="0" destOrd="0" presId="urn:microsoft.com/office/officeart/2005/8/layout/default"/>
    <dgm:cxn modelId="{40D89A72-A6BE-4031-AF3F-D8842DB24BF2}" type="presParOf" srcId="{28FE9AD2-FD7D-44BF-A0D8-5482CD72285A}" destId="{2EEDB3DF-09EA-4AC0-8D66-EE61B0CE44D8}" srcOrd="0" destOrd="0" presId="urn:microsoft.com/office/officeart/2005/8/layout/default"/>
    <dgm:cxn modelId="{573910F4-F3B5-4021-9953-E2F1F61799A8}" type="presParOf" srcId="{28FE9AD2-FD7D-44BF-A0D8-5482CD72285A}" destId="{558DF2B0-9190-447C-A2FC-5253BDBAFB9A}" srcOrd="1" destOrd="0" presId="urn:microsoft.com/office/officeart/2005/8/layout/default"/>
    <dgm:cxn modelId="{0D88A51D-0015-482C-AC34-C384AB71F028}" type="presParOf" srcId="{28FE9AD2-FD7D-44BF-A0D8-5482CD72285A}" destId="{96604952-1A84-4538-99B5-F25FC175D2C6}" srcOrd="2" destOrd="0" presId="urn:microsoft.com/office/officeart/2005/8/layout/default"/>
    <dgm:cxn modelId="{AC08AD95-EB4B-4D6D-8604-05BC728CF75C}" type="presParOf" srcId="{28FE9AD2-FD7D-44BF-A0D8-5482CD72285A}" destId="{0230FF34-C42E-4DF2-A499-55A0DB31A2A2}" srcOrd="3" destOrd="0" presId="urn:microsoft.com/office/officeart/2005/8/layout/default"/>
    <dgm:cxn modelId="{43DB062B-A1D2-44BC-80C4-232016FF96F8}" type="presParOf" srcId="{28FE9AD2-FD7D-44BF-A0D8-5482CD72285A}" destId="{8122585B-19E9-4B2B-ACEA-DE997629D88E}" srcOrd="4" destOrd="0" presId="urn:microsoft.com/office/officeart/2005/8/layout/default"/>
    <dgm:cxn modelId="{33ADA571-1E71-4A97-BE1A-1C7FFC576D90}" type="presParOf" srcId="{28FE9AD2-FD7D-44BF-A0D8-5482CD72285A}" destId="{E9B2D9CF-94CB-4FC8-9C55-4FBF9FE96FBD}" srcOrd="5" destOrd="0" presId="urn:microsoft.com/office/officeart/2005/8/layout/default"/>
    <dgm:cxn modelId="{D0C9FD7D-96E3-4A36-9AB9-64E1055F2B0A}" type="presParOf" srcId="{28FE9AD2-FD7D-44BF-A0D8-5482CD72285A}" destId="{07170329-3477-4800-99E1-86F48EFA2BFD}"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DB3DF-09EA-4AC0-8D66-EE61B0CE44D8}">
      <dsp:nvSpPr>
        <dsp:cNvPr id="0" name=""/>
        <dsp:cNvSpPr/>
      </dsp:nvSpPr>
      <dsp:spPr>
        <a:xfrm>
          <a:off x="771942" y="450"/>
          <a:ext cx="3451844" cy="207110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u="sng" kern="1200" baseline="0" dirty="0"/>
            <a:t>Strengths</a:t>
          </a:r>
          <a:r>
            <a:rPr lang="en-US" sz="2200" kern="1200" baseline="0" dirty="0"/>
            <a:t>:</a:t>
          </a:r>
          <a:r>
            <a:rPr lang="en-US" sz="2200" kern="1200" baseline="0" dirty="0">
              <a:latin typeface="Calibri Light" panose="020F0302020204030204"/>
            </a:rPr>
            <a:t> </a:t>
          </a:r>
          <a:r>
            <a:rPr lang="en-US" sz="2200" kern="1200" baseline="0" dirty="0"/>
            <a:t>Extensive security hardware and software from having a history of government / military contracts and an experienced security team.</a:t>
          </a:r>
          <a:endParaRPr lang="en-US" sz="2200" kern="1200" baseline="0" dirty="0">
            <a:latin typeface="Calibri Light" panose="020F0302020204030204"/>
          </a:endParaRPr>
        </a:p>
      </dsp:txBody>
      <dsp:txXfrm>
        <a:off x="771942" y="450"/>
        <a:ext cx="3451844" cy="2071106"/>
      </dsp:txXfrm>
    </dsp:sp>
    <dsp:sp modelId="{96604952-1A84-4538-99B5-F25FC175D2C6}">
      <dsp:nvSpPr>
        <dsp:cNvPr id="0" name=""/>
        <dsp:cNvSpPr/>
      </dsp:nvSpPr>
      <dsp:spPr>
        <a:xfrm>
          <a:off x="4568971" y="450"/>
          <a:ext cx="3451844" cy="207110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u="sng" kern="1200" baseline="0" dirty="0"/>
            <a:t>Weaknesses</a:t>
          </a:r>
          <a:r>
            <a:rPr lang="en-US" sz="2200" kern="1200" baseline="0" dirty="0"/>
            <a:t>: Employee awareness, training, and slow turn around implementing updates after identification of evolving threats.</a:t>
          </a:r>
          <a:endParaRPr lang="en-US" sz="2200" kern="1200" dirty="0"/>
        </a:p>
      </dsp:txBody>
      <dsp:txXfrm>
        <a:off x="4568971" y="450"/>
        <a:ext cx="3451844" cy="2071106"/>
      </dsp:txXfrm>
    </dsp:sp>
    <dsp:sp modelId="{8122585B-19E9-4B2B-ACEA-DE997629D88E}">
      <dsp:nvSpPr>
        <dsp:cNvPr id="0" name=""/>
        <dsp:cNvSpPr/>
      </dsp:nvSpPr>
      <dsp:spPr>
        <a:xfrm>
          <a:off x="771942" y="2416741"/>
          <a:ext cx="3451844" cy="207110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u="sng" kern="1200" baseline="0" dirty="0"/>
            <a:t>Opportunities</a:t>
          </a:r>
          <a:r>
            <a:rPr lang="en-US" sz="2200" kern="1200" baseline="0" dirty="0"/>
            <a:t>: Potential to grow in the areas of Artificial Intelligence, Machine Learning, and Blockchain.</a:t>
          </a:r>
          <a:endParaRPr lang="en-US" sz="2200" kern="1200" dirty="0"/>
        </a:p>
      </dsp:txBody>
      <dsp:txXfrm>
        <a:off x="771942" y="2416741"/>
        <a:ext cx="3451844" cy="2071106"/>
      </dsp:txXfrm>
    </dsp:sp>
    <dsp:sp modelId="{07170329-3477-4800-99E1-86F48EFA2BFD}">
      <dsp:nvSpPr>
        <dsp:cNvPr id="0" name=""/>
        <dsp:cNvSpPr/>
      </dsp:nvSpPr>
      <dsp:spPr>
        <a:xfrm>
          <a:off x="4568971" y="2416741"/>
          <a:ext cx="3451844" cy="2071106"/>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u="sng" kern="1200" baseline="0" dirty="0"/>
            <a:t>Threats</a:t>
          </a:r>
          <a:r>
            <a:rPr lang="en-US" sz="2200" kern="1200" baseline="0" dirty="0"/>
            <a:t>: Staying up to date with regulatory requirements and defending against a growing sophistication of cyberattacks.</a:t>
          </a:r>
          <a:endParaRPr lang="en-US" sz="2200" kern="1200" dirty="0"/>
        </a:p>
      </dsp:txBody>
      <dsp:txXfrm>
        <a:off x="4568971" y="2416741"/>
        <a:ext cx="3451844" cy="20711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3/28/2023</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3/28/2023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35863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7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120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333208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43882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3893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678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9481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9805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4780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2284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8756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04655385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3/28/2023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3/28/2023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3/28/2023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3/28/2023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image" Target="../media/image8.jpe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plane, airplane, airport, tarmac&#10;&#10;Description automatically generated">
            <a:extLst>
              <a:ext uri="{FF2B5EF4-FFF2-40B4-BE49-F238E27FC236}">
                <a16:creationId xmlns:a16="http://schemas.microsoft.com/office/drawing/2014/main" id="{E8057DA7-8F24-44F7-B24E-D959DCC6B3BB}"/>
              </a:ext>
            </a:extLst>
          </p:cNvPr>
          <p:cNvPicPr>
            <a:picLocks noChangeAspect="1"/>
          </p:cNvPicPr>
          <p:nvPr/>
        </p:nvPicPr>
        <p:blipFill rotWithShape="1">
          <a:blip r:embed="rId4"/>
          <a:srcRect t="3152" r="36225" b="5939"/>
          <a:stretch/>
        </p:blipFill>
        <p:spPr>
          <a:xfrm>
            <a:off x="3516432" y="-70546"/>
            <a:ext cx="8668512" cy="6857990"/>
          </a:xfrm>
          <a:prstGeom prst="rect">
            <a:avLst/>
          </a:prstGeom>
        </p:spPr>
      </p:pic>
      <p:sp>
        <p:nvSpPr>
          <p:cNvPr id="28" name="Rectangle 2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D429B3B-D7B3-0627-8833-31115336B2C5}"/>
              </a:ext>
            </a:extLst>
          </p:cNvPr>
          <p:cNvSpPr>
            <a:spLocks noGrp="1"/>
          </p:cNvSpPr>
          <p:nvPr>
            <p:ph type="title"/>
          </p:nvPr>
        </p:nvSpPr>
        <p:spPr>
          <a:xfrm>
            <a:off x="477981" y="915886"/>
            <a:ext cx="4514972" cy="3204134"/>
          </a:xfrm>
        </p:spPr>
        <p:txBody>
          <a:bodyPr vert="horz" lIns="91440" tIns="45720" rIns="91440" bIns="45720" rtlCol="0" anchor="b">
            <a:normAutofit/>
          </a:bodyPr>
          <a:lstStyle/>
          <a:p>
            <a:pPr>
              <a:lnSpc>
                <a:spcPct val="90000"/>
              </a:lnSpc>
            </a:pPr>
            <a:r>
              <a:rPr lang="en-US" sz="1900" b="1">
                <a:solidFill>
                  <a:schemeClr val="tx1"/>
                </a:solidFill>
              </a:rPr>
              <a:t>ISEC 0635: Information Security Operations Management</a:t>
            </a:r>
          </a:p>
          <a:p>
            <a:pPr>
              <a:lnSpc>
                <a:spcPct val="90000"/>
              </a:lnSpc>
            </a:pPr>
            <a:r>
              <a:rPr lang="en-US" sz="1900" b="1">
                <a:solidFill>
                  <a:schemeClr val="tx1"/>
                </a:solidFill>
              </a:rPr>
              <a:t>Winter Term 2023</a:t>
            </a:r>
            <a:br>
              <a:rPr lang="en-US" sz="1900" b="1">
                <a:solidFill>
                  <a:schemeClr val="tx1"/>
                </a:solidFill>
              </a:rPr>
            </a:br>
            <a:r>
              <a:rPr lang="en-US" sz="1900" b="1">
                <a:solidFill>
                  <a:schemeClr val="tx1"/>
                </a:solidFill>
              </a:rPr>
              <a:t>Professor Ling Wang</a:t>
            </a:r>
          </a:p>
          <a:p>
            <a:pPr>
              <a:lnSpc>
                <a:spcPct val="90000"/>
              </a:lnSpc>
            </a:pPr>
            <a:r>
              <a:rPr lang="en-US" sz="1900" b="1">
                <a:solidFill>
                  <a:schemeClr val="tx1"/>
                </a:solidFill>
              </a:rPr>
              <a:t>Eric Webb</a:t>
            </a:r>
          </a:p>
          <a:p>
            <a:pPr>
              <a:lnSpc>
                <a:spcPct val="90000"/>
              </a:lnSpc>
            </a:pPr>
            <a:r>
              <a:rPr lang="en-US" sz="1900" b="1">
                <a:solidFill>
                  <a:schemeClr val="tx1"/>
                </a:solidFill>
              </a:rPr>
              <a:t>Assignment 1: Executive Summary of Lockheed Martin's Security Operations.</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3" descr="Text, logo&#10;&#10;Description automatically generated">
            <a:extLst>
              <a:ext uri="{FF2B5EF4-FFF2-40B4-BE49-F238E27FC236}">
                <a16:creationId xmlns:a16="http://schemas.microsoft.com/office/drawing/2014/main" id="{5FC6DDF8-D028-B99C-3D25-42AC7C880D0A}"/>
              </a:ext>
            </a:extLst>
          </p:cNvPr>
          <p:cNvPicPr>
            <a:picLocks noChangeAspect="1"/>
          </p:cNvPicPr>
          <p:nvPr/>
        </p:nvPicPr>
        <p:blipFill>
          <a:blip r:embed="rId5"/>
          <a:stretch>
            <a:fillRect/>
          </a:stretch>
        </p:blipFill>
        <p:spPr>
          <a:xfrm>
            <a:off x="983225" y="4852834"/>
            <a:ext cx="2743200" cy="1714500"/>
          </a:xfrm>
          <a:prstGeom prst="rect">
            <a:avLst/>
          </a:prstGeom>
        </p:spPr>
      </p:pic>
      <p:pic>
        <p:nvPicPr>
          <p:cNvPr id="2" name="hello">
            <a:hlinkClick r:id="" action="ppaction://media"/>
            <a:extLst>
              <a:ext uri="{FF2B5EF4-FFF2-40B4-BE49-F238E27FC236}">
                <a16:creationId xmlns:a16="http://schemas.microsoft.com/office/drawing/2014/main" id="{F5C37761-E865-43D5-4F7F-B1696FAC13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93986" y="5342819"/>
            <a:ext cx="730250" cy="730250"/>
          </a:xfrm>
          <a:prstGeom prst="rect">
            <a:avLst/>
          </a:prstGeom>
        </p:spPr>
      </p:pic>
    </p:spTree>
    <p:extLst>
      <p:ext uri="{BB962C8B-B14F-4D97-AF65-F5344CB8AC3E}">
        <p14:creationId xmlns:p14="http://schemas.microsoft.com/office/powerpoint/2010/main" val="226779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2"/>
                                        </p:tgtEl>
                                      </p:cBhvr>
                                    </p:cmd>
                                  </p:childTnLst>
                                </p:cTn>
                              </p:par>
                            </p:childTnLst>
                          </p:cTn>
                        </p:par>
                      </p:childTnLst>
                    </p:cTn>
                  </p:par>
                </p:childTnLst>
              </p:cTn>
              <p:nextCondLst>
                <p:cond evt="onClick" delay="0">
                  <p:tgtEl>
                    <p:spTgt spid="2"/>
                  </p:tgtEl>
                </p:cond>
              </p:nextCondLst>
            </p:seq>
            <p:audio>
              <p:cMediaNode>
                <p:cTn id="13" fill="hold" display="0">
                  <p:stCondLst>
                    <p:cond delay="indefinite"/>
                  </p:stCondLst>
                  <p:endCondLst>
                    <p:cond evt="onStopAudio" delay="0">
                      <p:tgtEl>
                        <p:sldTgt/>
                      </p:tgtEl>
                    </p:cond>
                  </p:endCondLst>
                </p:cTn>
                <p:tgtEl>
                  <p:spTgt spid="2"/>
                </p:tgtEl>
              </p:cMediaNode>
            </p:audio>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10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99576" y="61260"/>
            <a:ext cx="4648217" cy="1938076"/>
          </a:xfrm>
        </p:spPr>
        <p:txBody>
          <a:bodyPr>
            <a:normAutofit/>
          </a:bodyPr>
          <a:lstStyle/>
          <a:p>
            <a:r>
              <a:rPr lang="en-US" dirty="0">
                <a:latin typeface="Times New Roman"/>
                <a:cs typeface="Times New Roman"/>
              </a:rPr>
              <a:t>Lockheed Martin Overview</a:t>
            </a:r>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515637" y="2001080"/>
            <a:ext cx="3787874" cy="4033040"/>
          </a:xfrm>
        </p:spPr>
        <p:txBody>
          <a:bodyPr vert="horz" lIns="91440" tIns="45720" rIns="91440" bIns="45720" rtlCol="0" anchor="t">
            <a:normAutofit/>
          </a:bodyPr>
          <a:lstStyle/>
          <a:p>
            <a:r>
              <a:rPr lang="en-US" sz="2000" dirty="0">
                <a:latin typeface="Times New Roman"/>
                <a:cs typeface="Times New Roman"/>
              </a:rPr>
              <a:t>It's no secret that Lockheed Martin has a strong reputation for providing innovative solutions within the aerospace and defense industries. It is imperative for an organization like this to maintain a strong information security posture to protect sensitive systems from cyber threats and is crucial to succeeding in these highly competitive markets.</a:t>
            </a:r>
          </a:p>
          <a:p>
            <a:endParaRPr lang="en-US" sz="2000">
              <a:latin typeface="Times New Roman"/>
              <a:cs typeface="Calibri" panose="020F0502020204030204"/>
            </a:endParaRPr>
          </a:p>
        </p:txBody>
      </p:sp>
      <p:pic>
        <p:nvPicPr>
          <p:cNvPr id="5" name="Picture 5" descr="A picture containing indoor&#10;&#10;Description automatically generated">
            <a:extLst>
              <a:ext uri="{FF2B5EF4-FFF2-40B4-BE49-F238E27FC236}">
                <a16:creationId xmlns:a16="http://schemas.microsoft.com/office/drawing/2014/main" id="{45BDDF28-AD91-2AC0-8E9A-75FEFBC3B4E4}"/>
              </a:ext>
            </a:extLst>
          </p:cNvPr>
          <p:cNvPicPr>
            <a:picLocks noChangeAspect="1"/>
          </p:cNvPicPr>
          <p:nvPr/>
        </p:nvPicPr>
        <p:blipFill rotWithShape="1">
          <a:blip r:embed="rId4"/>
          <a:srcRect t="5736" r="-1" b="6861"/>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22" name="Picture 23" descr="A picture containing full, crowd&#10;&#10;Description automatically generated">
            <a:extLst>
              <a:ext uri="{FF2B5EF4-FFF2-40B4-BE49-F238E27FC236}">
                <a16:creationId xmlns:a16="http://schemas.microsoft.com/office/drawing/2014/main" id="{BCE6E5CB-EAA9-7E9C-315F-FB1594E5C90D}"/>
              </a:ext>
            </a:extLst>
          </p:cNvPr>
          <p:cNvPicPr>
            <a:picLocks noChangeAspect="1"/>
          </p:cNvPicPr>
          <p:nvPr/>
        </p:nvPicPr>
        <p:blipFill rotWithShape="1">
          <a:blip r:embed="rId5"/>
          <a:srcRect t="22929" b="24486"/>
          <a:stretch/>
        </p:blipFill>
        <p:spPr>
          <a:xfrm>
            <a:off x="4712703" y="3737513"/>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4" name="overview">
            <a:hlinkClick r:id="" action="ppaction://media"/>
            <a:extLst>
              <a:ext uri="{FF2B5EF4-FFF2-40B4-BE49-F238E27FC236}">
                <a16:creationId xmlns:a16="http://schemas.microsoft.com/office/drawing/2014/main" id="{D0C0D4F7-A36E-294D-24F6-EC832462A9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571875" y="5109986"/>
            <a:ext cx="730250" cy="730250"/>
          </a:xfrm>
          <a:prstGeom prst="rect">
            <a:avLst/>
          </a:prstGeom>
        </p:spPr>
      </p:pic>
    </p:spTree>
    <p:extLst>
      <p:ext uri="{BB962C8B-B14F-4D97-AF65-F5344CB8AC3E}">
        <p14:creationId xmlns:p14="http://schemas.microsoft.com/office/powerpoint/2010/main" val="29056792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4">
            <a:extLst>
              <a:ext uri="{FF2B5EF4-FFF2-40B4-BE49-F238E27FC236}">
                <a16:creationId xmlns:a16="http://schemas.microsoft.com/office/drawing/2014/main" id="{889AE703-9EC1-473D-8723-8E991E885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7DE186E1-D321-51B8-09CC-D883A7A8F8AD}"/>
              </a:ext>
            </a:extLst>
          </p:cNvPr>
          <p:cNvPicPr>
            <a:picLocks noChangeAspect="1"/>
          </p:cNvPicPr>
          <p:nvPr/>
        </p:nvPicPr>
        <p:blipFill rotWithShape="1">
          <a:blip r:embed="rId4"/>
          <a:srcRect l="9989" r="16950"/>
          <a:stretch/>
        </p:blipFill>
        <p:spPr>
          <a:xfrm>
            <a:off x="20" y="10"/>
            <a:ext cx="7534636" cy="6857990"/>
          </a:xfrm>
          <a:custGeom>
            <a:avLst/>
            <a:gdLst/>
            <a:ahLst/>
            <a:cxnLst/>
            <a:rect l="l" t="t" r="r" b="b"/>
            <a:pathLst>
              <a:path w="7534656" h="6858000">
                <a:moveTo>
                  <a:pt x="4678390" y="3089451"/>
                </a:moveTo>
                <a:cubicBezTo>
                  <a:pt x="4704756" y="3107456"/>
                  <a:pt x="4731118" y="3125461"/>
                  <a:pt x="4757484" y="3143466"/>
                </a:cubicBezTo>
                <a:cubicBezTo>
                  <a:pt x="4742694" y="3138965"/>
                  <a:pt x="4726618" y="3134464"/>
                  <a:pt x="4711185" y="3129962"/>
                </a:cubicBezTo>
                <a:cubicBezTo>
                  <a:pt x="4698324" y="3119029"/>
                  <a:pt x="4684820" y="3108743"/>
                  <a:pt x="4671961" y="3097166"/>
                </a:cubicBezTo>
                <a:cubicBezTo>
                  <a:pt x="4673888" y="3094594"/>
                  <a:pt x="4676460" y="3092024"/>
                  <a:pt x="4678390" y="3089451"/>
                </a:cubicBezTo>
                <a:close/>
                <a:moveTo>
                  <a:pt x="5151664" y="2187270"/>
                </a:moveTo>
                <a:cubicBezTo>
                  <a:pt x="5309853" y="2295300"/>
                  <a:pt x="5468040" y="2403973"/>
                  <a:pt x="5626227" y="2512004"/>
                </a:cubicBezTo>
                <a:cubicBezTo>
                  <a:pt x="5623653" y="2514576"/>
                  <a:pt x="5621726" y="2517148"/>
                  <a:pt x="5619152" y="2519721"/>
                </a:cubicBezTo>
                <a:cubicBezTo>
                  <a:pt x="5445533" y="2428409"/>
                  <a:pt x="5281559" y="2326810"/>
                  <a:pt x="5151664" y="2187270"/>
                </a:cubicBezTo>
                <a:close/>
                <a:moveTo>
                  <a:pt x="0" y="0"/>
                </a:moveTo>
                <a:lnTo>
                  <a:pt x="7534656" y="0"/>
                </a:lnTo>
                <a:lnTo>
                  <a:pt x="7534656" y="2520617"/>
                </a:lnTo>
                <a:lnTo>
                  <a:pt x="7532186" y="2520363"/>
                </a:lnTo>
                <a:cubicBezTo>
                  <a:pt x="7340561" y="2495285"/>
                  <a:pt x="6360574" y="2283083"/>
                  <a:pt x="6073136" y="2103675"/>
                </a:cubicBezTo>
                <a:cubicBezTo>
                  <a:pt x="5779268" y="1919767"/>
                  <a:pt x="5502120" y="1716567"/>
                  <a:pt x="5226257" y="1512725"/>
                </a:cubicBezTo>
                <a:cubicBezTo>
                  <a:pt x="5106652" y="1424628"/>
                  <a:pt x="4979331" y="1344249"/>
                  <a:pt x="4871300" y="1243293"/>
                </a:cubicBezTo>
                <a:cubicBezTo>
                  <a:pt x="4763272" y="1141694"/>
                  <a:pt x="4660386" y="1036235"/>
                  <a:pt x="4543354" y="942352"/>
                </a:cubicBezTo>
                <a:cubicBezTo>
                  <a:pt x="4509916" y="915344"/>
                  <a:pt x="4476478" y="886408"/>
                  <a:pt x="4427606" y="881906"/>
                </a:cubicBezTo>
                <a:cubicBezTo>
                  <a:pt x="4416676" y="880620"/>
                  <a:pt x="4405100" y="881263"/>
                  <a:pt x="4394168" y="882548"/>
                </a:cubicBezTo>
                <a:cubicBezTo>
                  <a:pt x="4381952" y="883835"/>
                  <a:pt x="4372305" y="890265"/>
                  <a:pt x="4367803" y="901197"/>
                </a:cubicBezTo>
                <a:cubicBezTo>
                  <a:pt x="4363304" y="913416"/>
                  <a:pt x="4371019" y="920488"/>
                  <a:pt x="4380021" y="926918"/>
                </a:cubicBezTo>
                <a:cubicBezTo>
                  <a:pt x="4386451" y="931420"/>
                  <a:pt x="4392881" y="938494"/>
                  <a:pt x="4401241" y="939779"/>
                </a:cubicBezTo>
                <a:cubicBezTo>
                  <a:pt x="4454614" y="947496"/>
                  <a:pt x="4474548" y="986721"/>
                  <a:pt x="4499626" y="1021444"/>
                </a:cubicBezTo>
                <a:cubicBezTo>
                  <a:pt x="4510559" y="1036235"/>
                  <a:pt x="4522132" y="1047810"/>
                  <a:pt x="4502199" y="1069029"/>
                </a:cubicBezTo>
                <a:cubicBezTo>
                  <a:pt x="4484838" y="1087677"/>
                  <a:pt x="4502841" y="1097324"/>
                  <a:pt x="4520845" y="1102469"/>
                </a:cubicBezTo>
                <a:cubicBezTo>
                  <a:pt x="4545924" y="1109541"/>
                  <a:pt x="4575503" y="1108256"/>
                  <a:pt x="4603797" y="1131405"/>
                </a:cubicBezTo>
                <a:cubicBezTo>
                  <a:pt x="4497696" y="1133334"/>
                  <a:pt x="4452684" y="1072246"/>
                  <a:pt x="4404457" y="1015657"/>
                </a:cubicBezTo>
                <a:cubicBezTo>
                  <a:pt x="4386451" y="995081"/>
                  <a:pt x="4374235" y="970645"/>
                  <a:pt x="4358802" y="947496"/>
                </a:cubicBezTo>
                <a:cubicBezTo>
                  <a:pt x="4339510" y="919203"/>
                  <a:pt x="4317003" y="917916"/>
                  <a:pt x="4288710" y="942994"/>
                </a:cubicBezTo>
                <a:cubicBezTo>
                  <a:pt x="4263632" y="965500"/>
                  <a:pt x="4251416" y="963572"/>
                  <a:pt x="4243055" y="932705"/>
                </a:cubicBezTo>
                <a:cubicBezTo>
                  <a:pt x="4230195" y="884478"/>
                  <a:pt x="4200613" y="850398"/>
                  <a:pt x="4150456" y="833036"/>
                </a:cubicBezTo>
                <a:cubicBezTo>
                  <a:pt x="4144991" y="831106"/>
                  <a:pt x="4138882" y="828052"/>
                  <a:pt x="4132854" y="827007"/>
                </a:cubicBezTo>
                <a:cubicBezTo>
                  <a:pt x="4126826" y="825962"/>
                  <a:pt x="4120878" y="826927"/>
                  <a:pt x="4115733" y="833036"/>
                </a:cubicBezTo>
                <a:cubicBezTo>
                  <a:pt x="4106731" y="843323"/>
                  <a:pt x="4114446" y="855542"/>
                  <a:pt x="4120878" y="864544"/>
                </a:cubicBezTo>
                <a:cubicBezTo>
                  <a:pt x="4132452" y="880620"/>
                  <a:pt x="4142741" y="896052"/>
                  <a:pt x="4147242" y="915344"/>
                </a:cubicBezTo>
                <a:cubicBezTo>
                  <a:pt x="4150456" y="928205"/>
                  <a:pt x="4153673" y="942352"/>
                  <a:pt x="4144669" y="951996"/>
                </a:cubicBezTo>
                <a:cubicBezTo>
                  <a:pt x="4107374" y="993151"/>
                  <a:pt x="4134382" y="1012442"/>
                  <a:pt x="4166533" y="1034306"/>
                </a:cubicBezTo>
                <a:cubicBezTo>
                  <a:pt x="4210902" y="1063886"/>
                  <a:pt x="4228266" y="1107611"/>
                  <a:pt x="4217977" y="1159698"/>
                </a:cubicBezTo>
                <a:cubicBezTo>
                  <a:pt x="4214117" y="1180919"/>
                  <a:pt x="4216690" y="1193778"/>
                  <a:pt x="4243055" y="1193136"/>
                </a:cubicBezTo>
                <a:cubicBezTo>
                  <a:pt x="4253342" y="1193136"/>
                  <a:pt x="4255915" y="1200210"/>
                  <a:pt x="4259774" y="1207925"/>
                </a:cubicBezTo>
                <a:cubicBezTo>
                  <a:pt x="4342082" y="1389905"/>
                  <a:pt x="4461044" y="1549378"/>
                  <a:pt x="4600583" y="1695991"/>
                </a:cubicBezTo>
                <a:cubicBezTo>
                  <a:pt x="4713758" y="1814953"/>
                  <a:pt x="4838507" y="1922339"/>
                  <a:pt x="4967756" y="2026512"/>
                </a:cubicBezTo>
                <a:cubicBezTo>
                  <a:pt x="4971614" y="2029727"/>
                  <a:pt x="4975473" y="2033584"/>
                  <a:pt x="4977403" y="2040014"/>
                </a:cubicBezTo>
                <a:cubicBezTo>
                  <a:pt x="4916314" y="2027155"/>
                  <a:pt x="4863586" y="2000789"/>
                  <a:pt x="4812784" y="1971210"/>
                </a:cubicBezTo>
                <a:cubicBezTo>
                  <a:pt x="4677748" y="1892760"/>
                  <a:pt x="4563930" y="1791160"/>
                  <a:pt x="4448827" y="1691489"/>
                </a:cubicBezTo>
                <a:cubicBezTo>
                  <a:pt x="4378737" y="1630400"/>
                  <a:pt x="4306715" y="1571241"/>
                  <a:pt x="4229552" y="1517227"/>
                </a:cubicBezTo>
                <a:cubicBezTo>
                  <a:pt x="4216690" y="1508223"/>
                  <a:pt x="4207687" y="1496649"/>
                  <a:pt x="4198686" y="1485074"/>
                </a:cubicBezTo>
                <a:cubicBezTo>
                  <a:pt x="4193541" y="1478645"/>
                  <a:pt x="4187111" y="1472857"/>
                  <a:pt x="4176822" y="1475430"/>
                </a:cubicBezTo>
                <a:cubicBezTo>
                  <a:pt x="4163961" y="1478645"/>
                  <a:pt x="4162675" y="1488289"/>
                  <a:pt x="4161388" y="1497936"/>
                </a:cubicBezTo>
                <a:cubicBezTo>
                  <a:pt x="4157531" y="1528801"/>
                  <a:pt x="4165890" y="1556452"/>
                  <a:pt x="4181966" y="1582816"/>
                </a:cubicBezTo>
                <a:cubicBezTo>
                  <a:pt x="4223765" y="1650334"/>
                  <a:pt x="4285495" y="1702421"/>
                  <a:pt x="4349155" y="1751935"/>
                </a:cubicBezTo>
                <a:cubicBezTo>
                  <a:pt x="4431464" y="1815596"/>
                  <a:pt x="4511200" y="1881828"/>
                  <a:pt x="4583864" y="1954492"/>
                </a:cubicBezTo>
                <a:cubicBezTo>
                  <a:pt x="4589008" y="1959636"/>
                  <a:pt x="4598653" y="1962851"/>
                  <a:pt x="4595438" y="1977640"/>
                </a:cubicBezTo>
                <a:cubicBezTo>
                  <a:pt x="4549783" y="1943560"/>
                  <a:pt x="4506699" y="1910122"/>
                  <a:pt x="4462973" y="1877969"/>
                </a:cubicBezTo>
                <a:cubicBezTo>
                  <a:pt x="4419889" y="1845818"/>
                  <a:pt x="4376162" y="1813666"/>
                  <a:pt x="4333080" y="1782158"/>
                </a:cubicBezTo>
                <a:cubicBezTo>
                  <a:pt x="4322790" y="1774441"/>
                  <a:pt x="4311858" y="1763509"/>
                  <a:pt x="4297070" y="1773155"/>
                </a:cubicBezTo>
                <a:cubicBezTo>
                  <a:pt x="4281639" y="1782800"/>
                  <a:pt x="4283566" y="1798877"/>
                  <a:pt x="4287426" y="1811736"/>
                </a:cubicBezTo>
                <a:cubicBezTo>
                  <a:pt x="4299642" y="1849676"/>
                  <a:pt x="4320864" y="1883114"/>
                  <a:pt x="4349155" y="1912694"/>
                </a:cubicBezTo>
                <a:cubicBezTo>
                  <a:pt x="4445611" y="2010436"/>
                  <a:pt x="4556856" y="2094673"/>
                  <a:pt x="4660386" y="2185984"/>
                </a:cubicBezTo>
                <a:cubicBezTo>
                  <a:pt x="4716330" y="2235499"/>
                  <a:pt x="4767772" y="2288228"/>
                  <a:pt x="4816643" y="2342884"/>
                </a:cubicBezTo>
                <a:cubicBezTo>
                  <a:pt x="4827576" y="2355104"/>
                  <a:pt x="4826931" y="2366678"/>
                  <a:pt x="4823716" y="2380824"/>
                </a:cubicBezTo>
                <a:cubicBezTo>
                  <a:pt x="4810857" y="2438056"/>
                  <a:pt x="4830791" y="2457346"/>
                  <a:pt x="4895093" y="2446415"/>
                </a:cubicBezTo>
                <a:cubicBezTo>
                  <a:pt x="4915027" y="2443198"/>
                  <a:pt x="4928532" y="2446415"/>
                  <a:pt x="4940748" y="2459917"/>
                </a:cubicBezTo>
                <a:cubicBezTo>
                  <a:pt x="5088648" y="2627107"/>
                  <a:pt x="5263553" y="2767932"/>
                  <a:pt x="5454535" y="2893324"/>
                </a:cubicBezTo>
                <a:cubicBezTo>
                  <a:pt x="5532343" y="2944123"/>
                  <a:pt x="5612723" y="2992353"/>
                  <a:pt x="5694388" y="3037365"/>
                </a:cubicBezTo>
                <a:cubicBezTo>
                  <a:pt x="5694388" y="3040580"/>
                  <a:pt x="5694388" y="3044439"/>
                  <a:pt x="5694388" y="3047654"/>
                </a:cubicBezTo>
                <a:cubicBezTo>
                  <a:pt x="5693745" y="3052154"/>
                  <a:pt x="5693102" y="3054726"/>
                  <a:pt x="5692459" y="3058585"/>
                </a:cubicBezTo>
                <a:cubicBezTo>
                  <a:pt x="5577355" y="2989137"/>
                  <a:pt x="5463536" y="2917760"/>
                  <a:pt x="5352292" y="2842525"/>
                </a:cubicBezTo>
                <a:cubicBezTo>
                  <a:pt x="5050709" y="2638683"/>
                  <a:pt x="4762627" y="2420050"/>
                  <a:pt x="4470046" y="2206561"/>
                </a:cubicBezTo>
                <a:cubicBezTo>
                  <a:pt x="4371661" y="2134541"/>
                  <a:pt x="4293855" y="2042587"/>
                  <a:pt x="4205115" y="1961564"/>
                </a:cubicBezTo>
                <a:cubicBezTo>
                  <a:pt x="4145956" y="1907550"/>
                  <a:pt x="4089368" y="1850963"/>
                  <a:pt x="4020564" y="1806593"/>
                </a:cubicBezTo>
                <a:cubicBezTo>
                  <a:pt x="3992271" y="1788587"/>
                  <a:pt x="3962691" y="1772511"/>
                  <a:pt x="3924751" y="1777013"/>
                </a:cubicBezTo>
                <a:cubicBezTo>
                  <a:pt x="3909962" y="1778943"/>
                  <a:pt x="3893242" y="1782800"/>
                  <a:pt x="3888098" y="1799519"/>
                </a:cubicBezTo>
                <a:cubicBezTo>
                  <a:pt x="3883596" y="1816238"/>
                  <a:pt x="3897100" y="1823955"/>
                  <a:pt x="3909319" y="1831028"/>
                </a:cubicBezTo>
                <a:cubicBezTo>
                  <a:pt x="3912534" y="1832957"/>
                  <a:pt x="3915749" y="1835530"/>
                  <a:pt x="3918964" y="1835530"/>
                </a:cubicBezTo>
                <a:cubicBezTo>
                  <a:pt x="3980052" y="1839387"/>
                  <a:pt x="3994199" y="1888258"/>
                  <a:pt x="4023137" y="1923626"/>
                </a:cubicBezTo>
                <a:cubicBezTo>
                  <a:pt x="4032139" y="1934558"/>
                  <a:pt x="4032781" y="1945489"/>
                  <a:pt x="4023137" y="1958349"/>
                </a:cubicBezTo>
                <a:cubicBezTo>
                  <a:pt x="4005773" y="1981498"/>
                  <a:pt x="4017992" y="1991787"/>
                  <a:pt x="4041141" y="1998217"/>
                </a:cubicBezTo>
                <a:cubicBezTo>
                  <a:pt x="4064289" y="2004648"/>
                  <a:pt x="4089368" y="2006576"/>
                  <a:pt x="4114446" y="2021367"/>
                </a:cubicBezTo>
                <a:cubicBezTo>
                  <a:pt x="4074579" y="2033584"/>
                  <a:pt x="4046928" y="2020725"/>
                  <a:pt x="4021207" y="2004648"/>
                </a:cubicBezTo>
                <a:cubicBezTo>
                  <a:pt x="3963333" y="1969281"/>
                  <a:pt x="3926038" y="1917194"/>
                  <a:pt x="3890670" y="1863823"/>
                </a:cubicBezTo>
                <a:cubicBezTo>
                  <a:pt x="3883596" y="1853534"/>
                  <a:pt x="3877809" y="1841959"/>
                  <a:pt x="3868164" y="1833600"/>
                </a:cubicBezTo>
                <a:cubicBezTo>
                  <a:pt x="3850158" y="1816881"/>
                  <a:pt x="3830867" y="1814953"/>
                  <a:pt x="3809005" y="1835530"/>
                </a:cubicBezTo>
                <a:cubicBezTo>
                  <a:pt x="3780067" y="1862537"/>
                  <a:pt x="3769780" y="1860608"/>
                  <a:pt x="3760134" y="1825885"/>
                </a:cubicBezTo>
                <a:cubicBezTo>
                  <a:pt x="3747272" y="1778943"/>
                  <a:pt x="3718336" y="1746147"/>
                  <a:pt x="3668822" y="1728786"/>
                </a:cubicBezTo>
                <a:cubicBezTo>
                  <a:pt x="3658535" y="1724927"/>
                  <a:pt x="3647603" y="1719782"/>
                  <a:pt x="3636671" y="1728142"/>
                </a:cubicBezTo>
                <a:cubicBezTo>
                  <a:pt x="3625097" y="1737788"/>
                  <a:pt x="3632812" y="1747433"/>
                  <a:pt x="3637314" y="1756437"/>
                </a:cubicBezTo>
                <a:cubicBezTo>
                  <a:pt x="3643744" y="1770583"/>
                  <a:pt x="3651461" y="1784730"/>
                  <a:pt x="3657248" y="1799519"/>
                </a:cubicBezTo>
                <a:cubicBezTo>
                  <a:pt x="3667537" y="1823312"/>
                  <a:pt x="3669467" y="1848391"/>
                  <a:pt x="3650175" y="1871539"/>
                </a:cubicBezTo>
                <a:cubicBezTo>
                  <a:pt x="3636027" y="1888258"/>
                  <a:pt x="3637314" y="1899190"/>
                  <a:pt x="3655963" y="1910765"/>
                </a:cubicBezTo>
                <a:cubicBezTo>
                  <a:pt x="3715764" y="1946775"/>
                  <a:pt x="3753704" y="1993716"/>
                  <a:pt x="3733126" y="2067022"/>
                </a:cubicBezTo>
                <a:cubicBezTo>
                  <a:pt x="3729911" y="2077311"/>
                  <a:pt x="3733770" y="2087600"/>
                  <a:pt x="3745987" y="2086956"/>
                </a:cubicBezTo>
                <a:cubicBezTo>
                  <a:pt x="3772995" y="2085028"/>
                  <a:pt x="3777495" y="2101747"/>
                  <a:pt x="3785212" y="2119109"/>
                </a:cubicBezTo>
                <a:cubicBezTo>
                  <a:pt x="3860447" y="2285655"/>
                  <a:pt x="3969120" y="2430981"/>
                  <a:pt x="4094512" y="2567305"/>
                </a:cubicBezTo>
                <a:cubicBezTo>
                  <a:pt x="4218619" y="2702344"/>
                  <a:pt x="4358159" y="2823234"/>
                  <a:pt x="4506699" y="2938980"/>
                </a:cubicBezTo>
                <a:cubicBezTo>
                  <a:pt x="4464901" y="2935122"/>
                  <a:pt x="4410886" y="2911330"/>
                  <a:pt x="4358802" y="2883679"/>
                </a:cubicBezTo>
                <a:cubicBezTo>
                  <a:pt x="4221193" y="2809730"/>
                  <a:pt x="4108016" y="2709416"/>
                  <a:pt x="3992913" y="2611032"/>
                </a:cubicBezTo>
                <a:cubicBezTo>
                  <a:pt x="3912534" y="2542227"/>
                  <a:pt x="3834084" y="2471493"/>
                  <a:pt x="3744057" y="2412332"/>
                </a:cubicBezTo>
                <a:cubicBezTo>
                  <a:pt x="3733770" y="2405903"/>
                  <a:pt x="3726696" y="2397543"/>
                  <a:pt x="3720909" y="2387254"/>
                </a:cubicBezTo>
                <a:cubicBezTo>
                  <a:pt x="3715764" y="2378252"/>
                  <a:pt x="3708047" y="2369893"/>
                  <a:pt x="3694545" y="2373750"/>
                </a:cubicBezTo>
                <a:cubicBezTo>
                  <a:pt x="3681041" y="2378252"/>
                  <a:pt x="3679754" y="2389827"/>
                  <a:pt x="3679754" y="2400116"/>
                </a:cubicBezTo>
                <a:cubicBezTo>
                  <a:pt x="3681684" y="2438698"/>
                  <a:pt x="3692615" y="2473421"/>
                  <a:pt x="3716407" y="2504287"/>
                </a:cubicBezTo>
                <a:cubicBezTo>
                  <a:pt x="3762706" y="2566020"/>
                  <a:pt x="3824437" y="2614247"/>
                  <a:pt x="3886168" y="2662474"/>
                </a:cubicBezTo>
                <a:cubicBezTo>
                  <a:pt x="3971693" y="2728707"/>
                  <a:pt x="4050787" y="2800727"/>
                  <a:pt x="4122163" y="2881107"/>
                </a:cubicBezTo>
                <a:cubicBezTo>
                  <a:pt x="4070721" y="2841882"/>
                  <a:pt x="4019277" y="2802013"/>
                  <a:pt x="3967191" y="2762788"/>
                </a:cubicBezTo>
                <a:cubicBezTo>
                  <a:pt x="3927966" y="2733209"/>
                  <a:pt x="3887455" y="2704914"/>
                  <a:pt x="3847588" y="2675978"/>
                </a:cubicBezTo>
                <a:cubicBezTo>
                  <a:pt x="3837941" y="2668905"/>
                  <a:pt x="3827652" y="2661189"/>
                  <a:pt x="3814150" y="2670833"/>
                </a:cubicBezTo>
                <a:cubicBezTo>
                  <a:pt x="3801931" y="2679193"/>
                  <a:pt x="3803861" y="2691412"/>
                  <a:pt x="3806433" y="2702986"/>
                </a:cubicBezTo>
                <a:cubicBezTo>
                  <a:pt x="3816078" y="2748641"/>
                  <a:pt x="3843086" y="2785294"/>
                  <a:pt x="3876524" y="2818089"/>
                </a:cubicBezTo>
                <a:cubicBezTo>
                  <a:pt x="3917034" y="2857314"/>
                  <a:pt x="3959476" y="2894611"/>
                  <a:pt x="4003201" y="2931907"/>
                </a:cubicBezTo>
                <a:cubicBezTo>
                  <a:pt x="3956261" y="2921618"/>
                  <a:pt x="3909319" y="2911330"/>
                  <a:pt x="3862377" y="2902971"/>
                </a:cubicBezTo>
                <a:cubicBezTo>
                  <a:pt x="3883596" y="2977562"/>
                  <a:pt x="3933110" y="2992353"/>
                  <a:pt x="3977480" y="3003927"/>
                </a:cubicBezTo>
                <a:cubicBezTo>
                  <a:pt x="4037283" y="3018716"/>
                  <a:pt x="4094512" y="3037365"/>
                  <a:pt x="4151101" y="3058585"/>
                </a:cubicBezTo>
                <a:cubicBezTo>
                  <a:pt x="4174892" y="3079805"/>
                  <a:pt x="4198686" y="3100383"/>
                  <a:pt x="4221834" y="3122245"/>
                </a:cubicBezTo>
                <a:cubicBezTo>
                  <a:pt x="4245627" y="3144753"/>
                  <a:pt x="4268133" y="3167259"/>
                  <a:pt x="4290640" y="3191050"/>
                </a:cubicBezTo>
                <a:cubicBezTo>
                  <a:pt x="4306715" y="3208411"/>
                  <a:pt x="4326007" y="3223203"/>
                  <a:pt x="4307359" y="3252781"/>
                </a:cubicBezTo>
                <a:cubicBezTo>
                  <a:pt x="4298999" y="3266285"/>
                  <a:pt x="4353655" y="3339593"/>
                  <a:pt x="4371019" y="3344093"/>
                </a:cubicBezTo>
                <a:cubicBezTo>
                  <a:pt x="4373591" y="3344735"/>
                  <a:pt x="4376162" y="3345380"/>
                  <a:pt x="4378091" y="3345380"/>
                </a:cubicBezTo>
                <a:cubicBezTo>
                  <a:pt x="4415390" y="3342808"/>
                  <a:pt x="4423749" y="3364671"/>
                  <a:pt x="4424390" y="3392322"/>
                </a:cubicBezTo>
                <a:cubicBezTo>
                  <a:pt x="4425034" y="3419328"/>
                  <a:pt x="4418604" y="3452766"/>
                  <a:pt x="4469403" y="3439262"/>
                </a:cubicBezTo>
                <a:cubicBezTo>
                  <a:pt x="4475190" y="3437977"/>
                  <a:pt x="4476478" y="3441834"/>
                  <a:pt x="4479048" y="3446336"/>
                </a:cubicBezTo>
                <a:cubicBezTo>
                  <a:pt x="4534350" y="3561439"/>
                  <a:pt x="4627590" y="3650178"/>
                  <a:pt x="4719544" y="3738917"/>
                </a:cubicBezTo>
                <a:cubicBezTo>
                  <a:pt x="4724691" y="3743419"/>
                  <a:pt x="4729833" y="3747920"/>
                  <a:pt x="4734977" y="3752421"/>
                </a:cubicBezTo>
                <a:cubicBezTo>
                  <a:pt x="4638523" y="3729915"/>
                  <a:pt x="4320218" y="3700977"/>
                  <a:pt x="4226978" y="3710624"/>
                </a:cubicBezTo>
                <a:cubicBezTo>
                  <a:pt x="4144027" y="3718984"/>
                  <a:pt x="3675254" y="3578802"/>
                  <a:pt x="3578155" y="3495850"/>
                </a:cubicBezTo>
                <a:cubicBezTo>
                  <a:pt x="3564651" y="3560796"/>
                  <a:pt x="3593587" y="3586517"/>
                  <a:pt x="3616738" y="3616098"/>
                </a:cubicBezTo>
                <a:cubicBezTo>
                  <a:pt x="3649531" y="3657895"/>
                  <a:pt x="3654676" y="3687475"/>
                  <a:pt x="3592944" y="3720913"/>
                </a:cubicBezTo>
                <a:cubicBezTo>
                  <a:pt x="3416109" y="3816082"/>
                  <a:pt x="3418038" y="3819297"/>
                  <a:pt x="3583942" y="3948546"/>
                </a:cubicBezTo>
                <a:cubicBezTo>
                  <a:pt x="3591659" y="3954335"/>
                  <a:pt x="3587800" y="3972982"/>
                  <a:pt x="3589730" y="3985844"/>
                </a:cubicBezTo>
                <a:cubicBezTo>
                  <a:pt x="3546645" y="4005135"/>
                  <a:pt x="3495846" y="3954978"/>
                  <a:pt x="3444404" y="4008992"/>
                </a:cubicBezTo>
                <a:cubicBezTo>
                  <a:pt x="3666250" y="4246272"/>
                  <a:pt x="4003845" y="4471979"/>
                  <a:pt x="4309931" y="4650101"/>
                </a:cubicBezTo>
                <a:cubicBezTo>
                  <a:pt x="4062362" y="4708617"/>
                  <a:pt x="3913819" y="4502845"/>
                  <a:pt x="3731840" y="4529209"/>
                </a:cubicBezTo>
                <a:cubicBezTo>
                  <a:pt x="3641172" y="4593512"/>
                  <a:pt x="3911247" y="4697685"/>
                  <a:pt x="3653390" y="4727908"/>
                </a:cubicBezTo>
                <a:cubicBezTo>
                  <a:pt x="3765278" y="4784495"/>
                  <a:pt x="3848230" y="4839796"/>
                  <a:pt x="3925393" y="4904742"/>
                </a:cubicBezTo>
                <a:cubicBezTo>
                  <a:pt x="4062362" y="5021132"/>
                  <a:pt x="4089368" y="5098297"/>
                  <a:pt x="4026352" y="5254555"/>
                </a:cubicBezTo>
                <a:cubicBezTo>
                  <a:pt x="3984554" y="5357440"/>
                  <a:pt x="3924108" y="5451967"/>
                  <a:pt x="3977480" y="5574787"/>
                </a:cubicBezTo>
                <a:cubicBezTo>
                  <a:pt x="4014133" y="5659024"/>
                  <a:pt x="3999986" y="5714325"/>
                  <a:pt x="3861090" y="5676385"/>
                </a:cubicBezTo>
                <a:cubicBezTo>
                  <a:pt x="3711264" y="5635875"/>
                  <a:pt x="3654676" y="5711753"/>
                  <a:pt x="3692615" y="5859008"/>
                </a:cubicBezTo>
                <a:cubicBezTo>
                  <a:pt x="3717051" y="5953535"/>
                  <a:pt x="3691328" y="5983115"/>
                  <a:pt x="3588443" y="5972183"/>
                </a:cubicBezTo>
                <a:cubicBezTo>
                  <a:pt x="3474625" y="5959965"/>
                  <a:pt x="3366596" y="5898233"/>
                  <a:pt x="3225771" y="5927814"/>
                </a:cubicBezTo>
                <a:cubicBezTo>
                  <a:pt x="3338301" y="6100148"/>
                  <a:pt x="3578798" y="6051276"/>
                  <a:pt x="3709977" y="6215251"/>
                </a:cubicBezTo>
                <a:cubicBezTo>
                  <a:pt x="3553719" y="6215893"/>
                  <a:pt x="3434115" y="6215251"/>
                  <a:pt x="3318367" y="6179240"/>
                </a:cubicBezTo>
                <a:cubicBezTo>
                  <a:pt x="3270140" y="6164451"/>
                  <a:pt x="3217411" y="6149662"/>
                  <a:pt x="3190403" y="6199174"/>
                </a:cubicBezTo>
                <a:cubicBezTo>
                  <a:pt x="3158252" y="6258978"/>
                  <a:pt x="3223841" y="6281484"/>
                  <a:pt x="3263066" y="6292415"/>
                </a:cubicBezTo>
                <a:cubicBezTo>
                  <a:pt x="3373669" y="6322638"/>
                  <a:pt x="3458550" y="6394014"/>
                  <a:pt x="3550504" y="6449958"/>
                </a:cubicBezTo>
                <a:cubicBezTo>
                  <a:pt x="3726616" y="6557427"/>
                  <a:pt x="3917990" y="6649139"/>
                  <a:pt x="4077239" y="6805655"/>
                </a:cubicBezTo>
                <a:lnTo>
                  <a:pt x="4125813" y="6858000"/>
                </a:lnTo>
                <a:lnTo>
                  <a:pt x="4084568" y="6858000"/>
                </a:lnTo>
                <a:lnTo>
                  <a:pt x="3991456" y="6828025"/>
                </a:lnTo>
                <a:cubicBezTo>
                  <a:pt x="3846743" y="6771357"/>
                  <a:pt x="3719301" y="6699136"/>
                  <a:pt x="3569795" y="6680810"/>
                </a:cubicBezTo>
                <a:cubicBezTo>
                  <a:pt x="3613040" y="6726948"/>
                  <a:pt x="3659338" y="6769067"/>
                  <a:pt x="3707747" y="6808392"/>
                </a:cubicBezTo>
                <a:lnTo>
                  <a:pt x="3775165" y="6858000"/>
                </a:lnTo>
                <a:lnTo>
                  <a:pt x="0" y="6858000"/>
                </a:lnTo>
                <a:close/>
              </a:path>
            </a:pathLst>
          </a:custGeom>
        </p:spPr>
      </p:pic>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4910667" y="2906594"/>
            <a:ext cx="6400800" cy="742848"/>
          </a:xfrm>
        </p:spPr>
        <p:txBody>
          <a:bodyPr anchor="b">
            <a:normAutofit/>
          </a:bodyPr>
          <a:lstStyle/>
          <a:p>
            <a:r>
              <a:rPr lang="en-US"/>
              <a:t> Security Description</a:t>
            </a:r>
            <a:endParaRPr lang="en-US">
              <a:cs typeface="Calibri Light"/>
            </a:endParaRPr>
          </a:p>
        </p:txBody>
      </p:sp>
      <p:pic>
        <p:nvPicPr>
          <p:cNvPr id="10" name="Picture 10" descr="Graphical user interface&#10;&#10;Description automatically generated">
            <a:extLst>
              <a:ext uri="{FF2B5EF4-FFF2-40B4-BE49-F238E27FC236}">
                <a16:creationId xmlns:a16="http://schemas.microsoft.com/office/drawing/2014/main" id="{0F12A64A-311E-8F49-F6EB-EA60C8630B7E}"/>
              </a:ext>
            </a:extLst>
          </p:cNvPr>
          <p:cNvPicPr>
            <a:picLocks noChangeAspect="1"/>
          </p:cNvPicPr>
          <p:nvPr/>
        </p:nvPicPr>
        <p:blipFill rotWithShape="1">
          <a:blip r:embed="rId5"/>
          <a:srcRect b="10847"/>
          <a:stretch/>
        </p:blipFill>
        <p:spPr>
          <a:xfrm>
            <a:off x="7653520" y="10"/>
            <a:ext cx="4538480" cy="2624956"/>
          </a:xfrm>
          <a:custGeom>
            <a:avLst/>
            <a:gdLst/>
            <a:ahLst/>
            <a:cxnLst/>
            <a:rect l="l" t="t" r="r" b="b"/>
            <a:pathLst>
              <a:path w="4538480" h="2624966">
                <a:moveTo>
                  <a:pt x="0" y="0"/>
                </a:moveTo>
                <a:lnTo>
                  <a:pt x="4538480" y="0"/>
                </a:lnTo>
                <a:lnTo>
                  <a:pt x="4538480" y="2278570"/>
                </a:lnTo>
                <a:lnTo>
                  <a:pt x="4520384" y="2284270"/>
                </a:lnTo>
                <a:cubicBezTo>
                  <a:pt x="3945063" y="2457853"/>
                  <a:pt x="2850619" y="2701056"/>
                  <a:pt x="1497830" y="2602030"/>
                </a:cubicBezTo>
                <a:cubicBezTo>
                  <a:pt x="1428382" y="2596885"/>
                  <a:pt x="1362793" y="2593669"/>
                  <a:pt x="1295917" y="2591098"/>
                </a:cubicBezTo>
                <a:cubicBezTo>
                  <a:pt x="852222" y="2571324"/>
                  <a:pt x="414677" y="2559146"/>
                  <a:pt x="120277" y="2541000"/>
                </a:cubicBezTo>
                <a:lnTo>
                  <a:pt x="0" y="2532395"/>
                </a:lnTo>
                <a:close/>
              </a:path>
            </a:pathLst>
          </a:custGeom>
        </p:spPr>
      </p:pic>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4967110" y="3648031"/>
            <a:ext cx="6485466" cy="2652654"/>
          </a:xfrm>
        </p:spPr>
        <p:txBody>
          <a:bodyPr vert="horz" lIns="91440" tIns="45720" rIns="91440" bIns="45720" rtlCol="0" anchor="t">
            <a:normAutofit/>
          </a:bodyPr>
          <a:lstStyle/>
          <a:p>
            <a:r>
              <a:rPr lang="en-US" sz="2000" dirty="0">
                <a:latin typeface="Times New Roman"/>
                <a:cs typeface="Times New Roman"/>
              </a:rPr>
              <a:t>To maintain good security operations, Lockheed employs a combination of software, hardware, practices, and people. This is done by implementing good security functions such as network traffic segregation, firewalls, intrusion detection, intrusion prevention, access controls, policies, procedures, training, and having a dedicated team of security operations professionals.</a:t>
            </a:r>
          </a:p>
        </p:txBody>
      </p:sp>
      <p:pic>
        <p:nvPicPr>
          <p:cNvPr id="4" name="secDesc">
            <a:hlinkClick r:id="" action="ppaction://media"/>
            <a:extLst>
              <a:ext uri="{FF2B5EF4-FFF2-40B4-BE49-F238E27FC236}">
                <a16:creationId xmlns:a16="http://schemas.microsoft.com/office/drawing/2014/main" id="{F7A5C098-E1B3-9CF2-CFAB-122BAA3ABB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78042" y="5568597"/>
            <a:ext cx="730250" cy="730250"/>
          </a:xfrm>
          <a:prstGeom prst="rect">
            <a:avLst/>
          </a:prstGeom>
        </p:spPr>
      </p:pic>
    </p:spTree>
    <p:extLst>
      <p:ext uri="{BB962C8B-B14F-4D97-AF65-F5344CB8AC3E}">
        <p14:creationId xmlns:p14="http://schemas.microsoft.com/office/powerpoint/2010/main" val="20837895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6" name="Group 285">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87" name="Rectangle 286">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69" name="Picture 469">
            <a:extLst>
              <a:ext uri="{FF2B5EF4-FFF2-40B4-BE49-F238E27FC236}">
                <a16:creationId xmlns:a16="http://schemas.microsoft.com/office/drawing/2014/main" id="{2FE06360-5F77-E0C5-078A-75286345F825}"/>
              </a:ext>
            </a:extLst>
          </p:cNvPr>
          <p:cNvPicPr>
            <a:picLocks noChangeAspect="1"/>
          </p:cNvPicPr>
          <p:nvPr/>
        </p:nvPicPr>
        <p:blipFill>
          <a:blip r:embed="rId4"/>
          <a:stretch>
            <a:fillRect/>
          </a:stretch>
        </p:blipFill>
        <p:spPr>
          <a:xfrm>
            <a:off x="-2920" y="-4456"/>
            <a:ext cx="12188007" cy="6861996"/>
          </a:xfrm>
          <a:prstGeom prst="rect">
            <a:avLst/>
          </a:prstGeom>
        </p:spPr>
      </p:pic>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4060980" y="-229726"/>
            <a:ext cx="4266687" cy="1335395"/>
          </a:xfrm>
        </p:spPr>
        <p:txBody>
          <a:bodyPr>
            <a:normAutofit/>
          </a:bodyPr>
          <a:lstStyle/>
          <a:p>
            <a:r>
              <a:rPr lang="en-US" sz="3200" dirty="0">
                <a:latin typeface="Times New Roman"/>
                <a:cs typeface="Times New Roman"/>
              </a:rPr>
              <a:t>Security S.W.O.T Matrix</a:t>
            </a:r>
          </a:p>
        </p:txBody>
      </p:sp>
      <p:graphicFrame>
        <p:nvGraphicFramePr>
          <p:cNvPr id="9" name="Content Placeholder 2">
            <a:extLst>
              <a:ext uri="{FF2B5EF4-FFF2-40B4-BE49-F238E27FC236}">
                <a16:creationId xmlns:a16="http://schemas.microsoft.com/office/drawing/2014/main" id="{799548AB-1230-A14E-35BE-729E759CBF20}"/>
              </a:ext>
            </a:extLst>
          </p:cNvPr>
          <p:cNvGraphicFramePr>
            <a:graphicFrameLocks noGrp="1"/>
          </p:cNvGraphicFramePr>
          <p:nvPr>
            <p:ph idx="1"/>
            <p:extLst>
              <p:ext uri="{D42A27DB-BD31-4B8C-83A1-F6EECF244321}">
                <p14:modId xmlns:p14="http://schemas.microsoft.com/office/powerpoint/2010/main" val="1461370599"/>
              </p:ext>
            </p:extLst>
          </p:nvPr>
        </p:nvGraphicFramePr>
        <p:xfrm>
          <a:off x="1698584" y="1869714"/>
          <a:ext cx="8792759" cy="44882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A859C48C-0B84-D8D7-03B1-B6565724F62A}"/>
              </a:ext>
            </a:extLst>
          </p:cNvPr>
          <p:cNvSpPr txBox="1"/>
          <p:nvPr/>
        </p:nvSpPr>
        <p:spPr>
          <a:xfrm>
            <a:off x="174915" y="610252"/>
            <a:ext cx="118444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48640">
              <a:spcAft>
                <a:spcPts val="600"/>
              </a:spcAft>
            </a:pPr>
            <a:r>
              <a:rPr lang="en-US" sz="1400" kern="1200" dirty="0">
                <a:latin typeface="Times New Roman"/>
                <a:ea typeface="+mn-ea"/>
                <a:cs typeface="Times New Roman"/>
              </a:rPr>
              <a:t>To help assess Lockheed Martin’s security posture, a Strengths-Weaknesses-Opportunities-Threats (SWOT) matrix was conducted. A SWOT matrix is a tool that can be used to help define the SWOT properties in an organization.</a:t>
            </a:r>
            <a:endParaRPr lang="en-US" sz="1200" dirty="0">
              <a:cs typeface="Calibri"/>
            </a:endParaRPr>
          </a:p>
        </p:txBody>
      </p:sp>
      <p:pic>
        <p:nvPicPr>
          <p:cNvPr id="20" name="swot">
            <a:hlinkClick r:id="" action="ppaction://media"/>
            <a:extLst>
              <a:ext uri="{FF2B5EF4-FFF2-40B4-BE49-F238E27FC236}">
                <a16:creationId xmlns:a16="http://schemas.microsoft.com/office/drawing/2014/main" id="{C177C140-ECA6-E5B1-89DE-57A81D4CAFB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486319" y="5625042"/>
            <a:ext cx="730250" cy="730250"/>
          </a:xfrm>
          <a:prstGeom prst="rect">
            <a:avLst/>
          </a:prstGeom>
        </p:spPr>
      </p:pic>
    </p:spTree>
    <p:extLst>
      <p:ext uri="{BB962C8B-B14F-4D97-AF65-F5344CB8AC3E}">
        <p14:creationId xmlns:p14="http://schemas.microsoft.com/office/powerpoint/2010/main" val="18534969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
                                        </p:tgtEl>
                                      </p:cBhvr>
                                    </p:cmd>
                                  </p:childTnLst>
                                </p:cTn>
                              </p:par>
                            </p:childTnLst>
                          </p:cTn>
                        </p:par>
                      </p:childTnLst>
                    </p:cTn>
                  </p:par>
                </p:childTnLst>
              </p:cTn>
              <p:nextCondLst>
                <p:cond evt="onClick" delay="0">
                  <p:tgtEl>
                    <p:spTgt spid="20"/>
                  </p:tgtEl>
                </p:cond>
              </p:nextCondLst>
            </p:seq>
            <p:audio>
              <p:cMediaNode>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2989778" y="-913824"/>
            <a:ext cx="6607396" cy="1667997"/>
          </a:xfrm>
        </p:spPr>
        <p:txBody>
          <a:bodyPr anchor="b">
            <a:normAutofit/>
          </a:bodyPr>
          <a:lstStyle/>
          <a:p>
            <a:r>
              <a:rPr lang="en-US" sz="4000" dirty="0"/>
              <a:t>Strategic Roles of Stakeholders</a:t>
            </a:r>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497301" y="1530396"/>
            <a:ext cx="6548403" cy="4311831"/>
          </a:xfrm>
        </p:spPr>
        <p:txBody>
          <a:bodyPr vert="horz" lIns="91440" tIns="45720" rIns="91440" bIns="45720" rtlCol="0" anchor="t">
            <a:noAutofit/>
          </a:bodyPr>
          <a:lstStyle/>
          <a:p>
            <a:pPr>
              <a:lnSpc>
                <a:spcPct val="100000"/>
              </a:lnSpc>
            </a:pPr>
            <a:r>
              <a:rPr lang="en-US" sz="1400" u="sng" dirty="0">
                <a:latin typeface="Times New Roman"/>
                <a:cs typeface="Times New Roman"/>
              </a:rPr>
              <a:t>Board of Directors</a:t>
            </a:r>
            <a:r>
              <a:rPr lang="en-US" sz="1400" dirty="0">
                <a:latin typeface="Times New Roman"/>
                <a:cs typeface="Times New Roman"/>
              </a:rPr>
              <a:t>: Provide the funding for security initiatives, monitor organizations compliance, and set security policies and guidelines.</a:t>
            </a:r>
            <a:endParaRPr lang="en-US" sz="1400">
              <a:latin typeface="Times New Roman"/>
              <a:cs typeface="Calibri"/>
            </a:endParaRPr>
          </a:p>
          <a:p>
            <a:pPr>
              <a:lnSpc>
                <a:spcPct val="100000"/>
              </a:lnSpc>
            </a:pPr>
            <a:r>
              <a:rPr lang="en-US" sz="1400" u="sng" dirty="0">
                <a:latin typeface="Times New Roman"/>
                <a:cs typeface="Times New Roman"/>
              </a:rPr>
              <a:t>Senior Management</a:t>
            </a:r>
            <a:r>
              <a:rPr lang="en-US" sz="1400" dirty="0">
                <a:latin typeface="Times New Roman"/>
                <a:cs typeface="Times New Roman"/>
              </a:rPr>
              <a:t>: Implements security policies and guidelines set by the Board of Directors. They ensure security initiatives align with the overall strategy, while simultaneously managing risk.</a:t>
            </a:r>
            <a:endParaRPr lang="en-US" sz="1400">
              <a:latin typeface="Times New Roman"/>
              <a:cs typeface="Calibri"/>
            </a:endParaRPr>
          </a:p>
          <a:p>
            <a:pPr>
              <a:lnSpc>
                <a:spcPct val="100000"/>
              </a:lnSpc>
            </a:pPr>
            <a:r>
              <a:rPr lang="en-US" sz="1400" u="sng" dirty="0">
                <a:latin typeface="Times New Roman"/>
                <a:cs typeface="Times New Roman"/>
              </a:rPr>
              <a:t>Chief Information Security Officer</a:t>
            </a:r>
            <a:r>
              <a:rPr lang="en-US" sz="1400" dirty="0">
                <a:latin typeface="Times New Roman"/>
                <a:cs typeface="Times New Roman"/>
              </a:rPr>
              <a:t>: Responsible for the security posture of the organization. They create policies and procedures, handle incidents, oversee the security program, and provide guidance to the senior management.</a:t>
            </a:r>
            <a:endParaRPr lang="en-US" sz="1400">
              <a:latin typeface="Times New Roman"/>
              <a:cs typeface="Calibri"/>
            </a:endParaRPr>
          </a:p>
          <a:p>
            <a:pPr>
              <a:lnSpc>
                <a:spcPct val="100000"/>
              </a:lnSpc>
            </a:pPr>
            <a:r>
              <a:rPr lang="en-US" sz="1400" u="sng" dirty="0">
                <a:latin typeface="Times New Roman"/>
                <a:cs typeface="Times New Roman"/>
              </a:rPr>
              <a:t>IT Management</a:t>
            </a:r>
            <a:r>
              <a:rPr lang="en-US" sz="1400" dirty="0">
                <a:latin typeface="Times New Roman"/>
                <a:cs typeface="Times New Roman"/>
              </a:rPr>
              <a:t>: Oversees implementation of security controls. They also monitor events, mitigates threats, and patch vulnerabilities. </a:t>
            </a:r>
            <a:endParaRPr lang="en-US" sz="1400">
              <a:latin typeface="Times New Roman"/>
              <a:cs typeface="Calibri"/>
            </a:endParaRPr>
          </a:p>
          <a:p>
            <a:pPr>
              <a:lnSpc>
                <a:spcPct val="100000"/>
              </a:lnSpc>
            </a:pPr>
            <a:r>
              <a:rPr lang="en-US" sz="1400" u="sng" dirty="0">
                <a:latin typeface="Times New Roman"/>
                <a:cs typeface="Times New Roman"/>
              </a:rPr>
              <a:t>Functional Area Management</a:t>
            </a:r>
            <a:r>
              <a:rPr lang="en-US" sz="1400" dirty="0">
                <a:latin typeface="Times New Roman"/>
                <a:cs typeface="Times New Roman"/>
              </a:rPr>
              <a:t>: A more specialized management that focuses on their respective areas. They ensure personnel are trained and can perform their duties within their responsibilities.</a:t>
            </a:r>
            <a:endParaRPr lang="en-US" sz="1400">
              <a:latin typeface="Times New Roman"/>
              <a:cs typeface="Calibri"/>
            </a:endParaRPr>
          </a:p>
          <a:p>
            <a:pPr>
              <a:lnSpc>
                <a:spcPct val="100000"/>
              </a:lnSpc>
            </a:pPr>
            <a:r>
              <a:rPr lang="en-US" sz="1400" u="sng" dirty="0">
                <a:latin typeface="Times New Roman"/>
                <a:cs typeface="Times New Roman"/>
              </a:rPr>
              <a:t>Information Security Personnel</a:t>
            </a:r>
            <a:r>
              <a:rPr lang="en-US" sz="1400" dirty="0">
                <a:latin typeface="Times New Roman"/>
                <a:cs typeface="Times New Roman"/>
              </a:rPr>
              <a:t>: Implement and maintain security controls by monitoring, managing, and reacting to security events.</a:t>
            </a:r>
            <a:endParaRPr lang="en-US" sz="1400">
              <a:latin typeface="Times New Roman"/>
              <a:cs typeface="Calibri"/>
            </a:endParaRPr>
          </a:p>
          <a:p>
            <a:pPr>
              <a:lnSpc>
                <a:spcPct val="100000"/>
              </a:lnSpc>
            </a:pPr>
            <a:r>
              <a:rPr lang="en-US" sz="1400" u="sng" dirty="0">
                <a:latin typeface="Times New Roman"/>
                <a:cs typeface="Times New Roman"/>
              </a:rPr>
              <a:t>End users</a:t>
            </a:r>
            <a:r>
              <a:rPr lang="en-US" sz="1400" dirty="0">
                <a:latin typeface="Times New Roman"/>
                <a:cs typeface="Times New Roman"/>
              </a:rPr>
              <a:t>: Responsible for following policies, procedures and reporting incidents. They should be properly trained to better understand maintaining security.</a:t>
            </a:r>
            <a:endParaRPr lang="en-US" sz="1400">
              <a:latin typeface="Times New Roman"/>
              <a:cs typeface="Calibri" panose="020F0502020204030204"/>
            </a:endParaRPr>
          </a:p>
          <a:p>
            <a:endParaRPr lang="en-US" sz="1400" dirty="0">
              <a:latin typeface="Times New Roman"/>
              <a:cs typeface="Times New Roman"/>
            </a:endParaRPr>
          </a:p>
          <a:p>
            <a:endParaRPr lang="en-US" sz="1400" dirty="0">
              <a:latin typeface="Times New Roman"/>
              <a:cs typeface="Calibri"/>
            </a:endParaRPr>
          </a:p>
        </p:txBody>
      </p:sp>
      <p:pic>
        <p:nvPicPr>
          <p:cNvPr id="7" name="Picture 7">
            <a:extLst>
              <a:ext uri="{FF2B5EF4-FFF2-40B4-BE49-F238E27FC236}">
                <a16:creationId xmlns:a16="http://schemas.microsoft.com/office/drawing/2014/main" id="{88ACDA4B-944E-5DB6-5388-1976D07B4701}"/>
              </a:ext>
            </a:extLst>
          </p:cNvPr>
          <p:cNvPicPr>
            <a:picLocks noChangeAspect="1"/>
          </p:cNvPicPr>
          <p:nvPr/>
        </p:nvPicPr>
        <p:blipFill rotWithShape="1">
          <a:blip r:embed="rId4"/>
          <a:srcRect l="4786" r="36214" b="-1"/>
          <a:stretch/>
        </p:blipFill>
        <p:spPr>
          <a:xfrm>
            <a:off x="6879219" y="858774"/>
            <a:ext cx="5144673" cy="5144673"/>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11"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632B2B3-E618-C8EF-E7DC-D77720F5C488}"/>
              </a:ext>
            </a:extLst>
          </p:cNvPr>
          <p:cNvSpPr txBox="1"/>
          <p:nvPr/>
        </p:nvSpPr>
        <p:spPr>
          <a:xfrm>
            <a:off x="368710" y="752168"/>
            <a:ext cx="76494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To address organizational challenges, it is essential that roles are clearly defined to all stakeholders. There should be a coordinated effort from all parties to ensure the organizations security posture.</a:t>
            </a:r>
            <a:endParaRPr lang="en-US" sz="1400" dirty="0"/>
          </a:p>
        </p:txBody>
      </p:sp>
      <p:pic>
        <p:nvPicPr>
          <p:cNvPr id="4" name="strategicRoles">
            <a:hlinkClick r:id="" action="ppaction://media"/>
            <a:extLst>
              <a:ext uri="{FF2B5EF4-FFF2-40B4-BE49-F238E27FC236}">
                <a16:creationId xmlns:a16="http://schemas.microsoft.com/office/drawing/2014/main" id="{AEA4CD44-75E9-6151-E376-5114119D64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50264" y="5476875"/>
            <a:ext cx="730250" cy="730250"/>
          </a:xfrm>
          <a:prstGeom prst="rect">
            <a:avLst/>
          </a:prstGeom>
        </p:spPr>
      </p:pic>
    </p:spTree>
    <p:extLst>
      <p:ext uri="{BB962C8B-B14F-4D97-AF65-F5344CB8AC3E}">
        <p14:creationId xmlns:p14="http://schemas.microsoft.com/office/powerpoint/2010/main" val="36809628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finger pointing on a tablet with green neon lights">
            <a:extLst>
              <a:ext uri="{FF2B5EF4-FFF2-40B4-BE49-F238E27FC236}">
                <a16:creationId xmlns:a16="http://schemas.microsoft.com/office/drawing/2014/main" id="{6D120376-5982-F4C8-94E7-8DC462BF9A01}"/>
              </a:ext>
            </a:extLst>
          </p:cNvPr>
          <p:cNvPicPr>
            <a:picLocks noChangeAspect="1"/>
          </p:cNvPicPr>
          <p:nvPr/>
        </p:nvPicPr>
        <p:blipFill rotWithShape="1">
          <a:blip r:embed="rId4"/>
          <a:srcRect t="31028" r="-2" b="-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sp useBgFill="1">
        <p:nvSpPr>
          <p:cNvPr id="17" name="Freeform: Shape 1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ED6108A-5F72-FEAE-55E5-8C0FD03127E4}"/>
              </a:ext>
            </a:extLst>
          </p:cNvPr>
          <p:cNvSpPr>
            <a:spLocks noGrp="1"/>
          </p:cNvSpPr>
          <p:nvPr>
            <p:ph type="title"/>
          </p:nvPr>
        </p:nvSpPr>
        <p:spPr>
          <a:xfrm>
            <a:off x="448056" y="859536"/>
            <a:ext cx="4832802" cy="1243584"/>
          </a:xfrm>
        </p:spPr>
        <p:txBody>
          <a:bodyPr>
            <a:normAutofit/>
          </a:bodyPr>
          <a:lstStyle/>
          <a:p>
            <a:r>
              <a:rPr lang="en-US" sz="3400"/>
              <a:t>Addressing Threats.</a:t>
            </a:r>
          </a:p>
        </p:txBody>
      </p:sp>
      <p:sp>
        <p:nvSpPr>
          <p:cNvPr id="21" name="Rectangle 2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1B408CF-06C3-BB1B-462B-F900473F3712}"/>
              </a:ext>
            </a:extLst>
          </p:cNvPr>
          <p:cNvSpPr>
            <a:spLocks noGrp="1"/>
          </p:cNvSpPr>
          <p:nvPr>
            <p:ph idx="1"/>
          </p:nvPr>
        </p:nvSpPr>
        <p:spPr>
          <a:xfrm>
            <a:off x="448056" y="2512611"/>
            <a:ext cx="4832803" cy="3664351"/>
          </a:xfrm>
        </p:spPr>
        <p:txBody>
          <a:bodyPr vert="horz" lIns="91440" tIns="45720" rIns="91440" bIns="45720" rtlCol="0">
            <a:normAutofit/>
          </a:bodyPr>
          <a:lstStyle/>
          <a:p>
            <a:r>
              <a:rPr lang="en-US" sz="1100">
                <a:latin typeface="Times New Roman"/>
                <a:cs typeface="Times New Roman"/>
              </a:rPr>
              <a:t>Addressing the threats mentioned above of employee awareness, training, and timely implementation of updates are crucial when maintaining a strong security posture. Failing to address these weaknesses can result in avoidable security incidents.</a:t>
            </a:r>
            <a:endParaRPr lang="en-US" sz="1100"/>
          </a:p>
          <a:p>
            <a:r>
              <a:rPr lang="en-US" sz="1100" u="sng">
                <a:latin typeface="Times New Roman"/>
                <a:cs typeface="Times New Roman"/>
              </a:rPr>
              <a:t>Increased Risk of Security Breaches</a:t>
            </a:r>
            <a:r>
              <a:rPr lang="en-US" sz="1100">
                <a:latin typeface="Times New Roman"/>
                <a:cs typeface="Times New Roman"/>
              </a:rPr>
              <a:t>: Not providing proper training, having poor employee comprehension, and not implementing patches and updates in a timely manner can lead to increased risk of breaches.</a:t>
            </a:r>
            <a:endParaRPr lang="en-US" sz="1100"/>
          </a:p>
          <a:p>
            <a:r>
              <a:rPr lang="en-US" sz="1100" u="sng">
                <a:latin typeface="Times New Roman"/>
                <a:cs typeface="Times New Roman"/>
              </a:rPr>
              <a:t>Reduced Effectiveness of Security Controls</a:t>
            </a:r>
            <a:r>
              <a:rPr lang="en-US" sz="1100">
                <a:latin typeface="Times New Roman"/>
                <a:cs typeface="Times New Roman"/>
              </a:rPr>
              <a:t>: If employees are not knowledgeable about the security controls, they are more like to use them in a reduced manner. Similarly, if updates and patches are not performed the controls are likely to be used in a reduced state.</a:t>
            </a:r>
            <a:endParaRPr lang="en-US" sz="1100"/>
          </a:p>
          <a:p>
            <a:r>
              <a:rPr lang="en-US" sz="1100" u="sng">
                <a:latin typeface="Times New Roman"/>
                <a:cs typeface="Times New Roman"/>
              </a:rPr>
              <a:t>Agitated Compliance and Regulation</a:t>
            </a:r>
            <a:r>
              <a:rPr lang="en-US" sz="1100">
                <a:latin typeface="Times New Roman"/>
                <a:cs typeface="Times New Roman"/>
              </a:rPr>
              <a:t>: Failing to address employee awareness and applying updates and patches can lead to compliance and regulation issues down the road. Negligent employees can cause all types of havoc within compliance while failing to update systems can also be against regulations.</a:t>
            </a:r>
            <a:endParaRPr lang="en-US" sz="1100"/>
          </a:p>
          <a:p>
            <a:br>
              <a:rPr lang="en-US" sz="1100"/>
            </a:br>
            <a:br>
              <a:rPr lang="en-US" sz="1100"/>
            </a:br>
            <a:endParaRPr lang="en-US" sz="1100"/>
          </a:p>
          <a:p>
            <a:endParaRPr lang="en-US" sz="1100"/>
          </a:p>
        </p:txBody>
      </p:sp>
      <p:pic>
        <p:nvPicPr>
          <p:cNvPr id="14" name="Picture 5" descr="A picture containing logo&#10;&#10;Description automatically generated">
            <a:extLst>
              <a:ext uri="{FF2B5EF4-FFF2-40B4-BE49-F238E27FC236}">
                <a16:creationId xmlns:a16="http://schemas.microsoft.com/office/drawing/2014/main" id="{4FCD4B4B-D972-DF5A-5E2F-5B0E8B74B2E8}"/>
              </a:ext>
            </a:extLst>
          </p:cNvPr>
          <p:cNvPicPr>
            <a:picLocks noChangeAspect="1"/>
          </p:cNvPicPr>
          <p:nvPr/>
        </p:nvPicPr>
        <p:blipFill>
          <a:blip r:embed="rId5"/>
          <a:stretch>
            <a:fillRect/>
          </a:stretch>
        </p:blipFill>
        <p:spPr>
          <a:xfrm>
            <a:off x="6098293" y="3026126"/>
            <a:ext cx="5950175" cy="2947762"/>
          </a:xfrm>
          <a:prstGeom prst="rect">
            <a:avLst/>
          </a:prstGeom>
        </p:spPr>
      </p:pic>
      <p:pic>
        <p:nvPicPr>
          <p:cNvPr id="4" name="threats">
            <a:hlinkClick r:id="" action="ppaction://media"/>
            <a:extLst>
              <a:ext uri="{FF2B5EF4-FFF2-40B4-BE49-F238E27FC236}">
                <a16:creationId xmlns:a16="http://schemas.microsoft.com/office/drawing/2014/main" id="{E4EEEDC7-0CB1-1EFA-8AB7-C4B1A3CCB4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04431" y="5610930"/>
            <a:ext cx="730250" cy="730250"/>
          </a:xfrm>
          <a:prstGeom prst="rect">
            <a:avLst/>
          </a:prstGeom>
        </p:spPr>
      </p:pic>
    </p:spTree>
    <p:extLst>
      <p:ext uri="{BB962C8B-B14F-4D97-AF65-F5344CB8AC3E}">
        <p14:creationId xmlns:p14="http://schemas.microsoft.com/office/powerpoint/2010/main" val="7386321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Balancing A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1432</Words>
  <Application>Microsoft Office PowerPoint</Application>
  <PresentationFormat>Widescreen</PresentationFormat>
  <Paragraphs>175</Paragraphs>
  <Slides>6</Slides>
  <Notes>0</Notes>
  <HiddenSlides>0</HiddenSlides>
  <MMClips>19</MMClips>
  <ScaleCrop>false</ScaleCrop>
  <HeadingPairs>
    <vt:vector size="4" baseType="variant">
      <vt:variant>
        <vt:lpstr>Theme</vt:lpstr>
      </vt:variant>
      <vt:variant>
        <vt:i4>5</vt:i4>
      </vt:variant>
      <vt:variant>
        <vt:lpstr>Slide Titles</vt:lpstr>
      </vt:variant>
      <vt:variant>
        <vt:i4>6</vt:i4>
      </vt:variant>
    </vt:vector>
  </HeadingPairs>
  <TitlesOfParts>
    <vt:vector size="11" baseType="lpstr">
      <vt:lpstr>Office Theme</vt:lpstr>
      <vt:lpstr>Balancing Act</vt:lpstr>
      <vt:lpstr>Wellspring</vt:lpstr>
      <vt:lpstr>Star of the show</vt:lpstr>
      <vt:lpstr>Amusements</vt:lpstr>
      <vt:lpstr>ISEC 0635: Information Security Operations Management Winter Term 2023 Professor Ling Wang Eric Webb Assignment 1: Executive Summary of Lockheed Martin's Security Operations.</vt:lpstr>
      <vt:lpstr>Lockheed Martin Overview</vt:lpstr>
      <vt:lpstr> Security Description</vt:lpstr>
      <vt:lpstr>Security S.W.O.T Matrix</vt:lpstr>
      <vt:lpstr>Strategic Roles of Stakeholders</vt:lpstr>
      <vt:lpstr>Addressing Threats.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ISEC 0635: Information Security Operations Management y </dc:title>
  <dc:creator/>
  <cp:lastModifiedBy/>
  <cp:revision>587</cp:revision>
  <dcterms:created xsi:type="dcterms:W3CDTF">2021-12-08T21:54:28Z</dcterms:created>
  <dcterms:modified xsi:type="dcterms:W3CDTF">2023-03-29T00:23:37Z</dcterms:modified>
</cp:coreProperties>
</file>